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601200" cy="12801600" type="A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55" autoAdjust="0"/>
    <p:restoredTop sz="93557" autoAdjust="0"/>
  </p:normalViewPr>
  <p:slideViewPr>
    <p:cSldViewPr snapToGrid="0">
      <p:cViewPr varScale="1">
        <p:scale>
          <a:sx n="34" d="100"/>
          <a:sy n="34" d="100"/>
        </p:scale>
        <p:origin x="23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fr-FR" smtClean="0"/>
              <a:t>Modifiez le style du titre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6E70EBD-4A1B-4027-B6AF-EE9DEE14E271}"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1252580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6E70EBD-4A1B-4027-B6AF-EE9DEE14E271}"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2612779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6E70EBD-4A1B-4027-B6AF-EE9DEE14E271}"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2542784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6E70EBD-4A1B-4027-B6AF-EE9DEE14E271}"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31033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fr-FR" smtClean="0"/>
              <a:t>Modifiez le style du titre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6E70EBD-4A1B-4027-B6AF-EE9DEE14E271}"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62406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6E70EBD-4A1B-4027-B6AF-EE9DEE14E271}" type="datetimeFigureOut">
              <a:rPr lang="fr-FR" smtClean="0"/>
              <a:t>03/11/2020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13124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fr-FR" smtClean="0"/>
              <a:t>Modifiez les styles du texte du masque</a:t>
            </a:r>
          </a:p>
        </p:txBody>
      </p:sp>
      <p:sp>
        <p:nvSpPr>
          <p:cNvPr id="4" name="Content Placeholder 3"/>
          <p:cNvSpPr>
            <a:spLocks noGrp="1"/>
          </p:cNvSpPr>
          <p:nvPr>
            <p:ph sz="half" idx="2"/>
          </p:nvPr>
        </p:nvSpPr>
        <p:spPr>
          <a:xfrm>
            <a:off x="661334" y="4676140"/>
            <a:ext cx="4061757" cy="68778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fr-FR" smtClean="0"/>
              <a:t>Modifiez les styles du texte du masque</a:t>
            </a:r>
          </a:p>
        </p:txBody>
      </p:sp>
      <p:sp>
        <p:nvSpPr>
          <p:cNvPr id="6" name="Content Placeholder 5"/>
          <p:cNvSpPr>
            <a:spLocks noGrp="1"/>
          </p:cNvSpPr>
          <p:nvPr>
            <p:ph sz="quarter" idx="4"/>
          </p:nvPr>
        </p:nvSpPr>
        <p:spPr>
          <a:xfrm>
            <a:off x="4860608" y="4676140"/>
            <a:ext cx="4081761" cy="68778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6E70EBD-4A1B-4027-B6AF-EE9DEE14E271}" type="datetimeFigureOut">
              <a:rPr lang="fr-FR" smtClean="0"/>
              <a:t>03/11/2020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2617517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6E70EBD-4A1B-4027-B6AF-EE9DEE14E271}" type="datetimeFigureOut">
              <a:rPr lang="fr-FR" smtClean="0"/>
              <a:t>03/11/2020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2611507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E70EBD-4A1B-4027-B6AF-EE9DEE14E271}" type="datetimeFigureOut">
              <a:rPr lang="fr-FR" smtClean="0"/>
              <a:t>03/11/2020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2315347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fr-FR" smtClean="0"/>
              <a:t>Modifiez le style du titre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6E70EBD-4A1B-4027-B6AF-EE9DEE14E271}" type="datetimeFigureOut">
              <a:rPr lang="fr-FR" smtClean="0"/>
              <a:t>03/11/2020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2054939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6E70EBD-4A1B-4027-B6AF-EE9DEE14E271}" type="datetimeFigureOut">
              <a:rPr lang="fr-FR" smtClean="0"/>
              <a:t>03/11/2020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1DC5970-FCBD-4A25-B4FD-F03EE469CF43}" type="slidenum">
              <a:rPr lang="fr-FR" smtClean="0"/>
              <a:t>‹N°›</a:t>
            </a:fld>
            <a:endParaRPr lang="fr-FR"/>
          </a:p>
        </p:txBody>
      </p:sp>
    </p:spTree>
    <p:extLst>
      <p:ext uri="{BB962C8B-B14F-4D97-AF65-F5344CB8AC3E}">
        <p14:creationId xmlns:p14="http://schemas.microsoft.com/office/powerpoint/2010/main" val="3763876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86E70EBD-4A1B-4027-B6AF-EE9DEE14E271}" type="datetimeFigureOut">
              <a:rPr lang="fr-FR" smtClean="0"/>
              <a:t>03/11/2020</a:t>
            </a:fld>
            <a:endParaRPr lang="fr-FR"/>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41DC5970-FCBD-4A25-B4FD-F03EE469CF43}" type="slidenum">
              <a:rPr lang="fr-FR" smtClean="0"/>
              <a:t>‹N°›</a:t>
            </a:fld>
            <a:endParaRPr lang="fr-FR"/>
          </a:p>
        </p:txBody>
      </p:sp>
    </p:spTree>
    <p:extLst>
      <p:ext uri="{BB962C8B-B14F-4D97-AF65-F5344CB8AC3E}">
        <p14:creationId xmlns:p14="http://schemas.microsoft.com/office/powerpoint/2010/main" val="2317552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cstate="print">
            <a:extLst>
              <a:ext uri="{28A0092B-C50C-407E-A947-70E740481C1C}">
                <a14:useLocalDpi xmlns:a14="http://schemas.microsoft.com/office/drawing/2010/main"/>
              </a:ext>
            </a:extLst>
          </a:blip>
          <a:srcRect b="-543"/>
          <a:stretch/>
        </p:blipFill>
        <p:spPr>
          <a:xfrm>
            <a:off x="411934" y="219155"/>
            <a:ext cx="1094293" cy="1359069"/>
          </a:xfrm>
          <a:prstGeom prst="rect">
            <a:avLst/>
          </a:prstGeom>
        </p:spPr>
      </p:pic>
      <p:sp>
        <p:nvSpPr>
          <p:cNvPr id="5" name="Titre 2"/>
          <p:cNvSpPr txBox="1">
            <a:spLocks/>
          </p:cNvSpPr>
          <p:nvPr/>
        </p:nvSpPr>
        <p:spPr>
          <a:xfrm>
            <a:off x="1297886" y="444827"/>
            <a:ext cx="7887777" cy="1133397"/>
          </a:xfrm>
          <a:prstGeom prst="rect">
            <a:avLst/>
          </a:prstGeom>
          <a:noFill/>
        </p:spPr>
        <p:txBody>
          <a:bodyPr vert="horz" lIns="128016" tIns="64008" rIns="128016" bIns="64008" rtlCol="0" anchor="ctr">
            <a:noAutofit/>
          </a:bodyPr>
          <a:lstStyle>
            <a:defPPr>
              <a:defRPr lang="fr-FR"/>
            </a:defPPr>
            <a:lvl1pPr defTabSz="685766">
              <a:lnSpc>
                <a:spcPct val="90000"/>
              </a:lnSpc>
              <a:spcBef>
                <a:spcPct val="0"/>
              </a:spcBef>
              <a:buNone/>
              <a:defRPr sz="3200" b="1">
                <a:solidFill>
                  <a:schemeClr val="bg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fr-FR" sz="2000" dirty="0" smtClean="0"/>
              <a:t>Nos </a:t>
            </a:r>
            <a:r>
              <a:rPr lang="fr-FR" sz="2000" dirty="0"/>
              <a:t>15 </a:t>
            </a:r>
            <a:r>
              <a:rPr lang="fr-FR" sz="2000" dirty="0" smtClean="0"/>
              <a:t>engagements en période Covid-19 (1/2 version au </a:t>
            </a:r>
            <a:r>
              <a:rPr lang="fr-FR" sz="2000" dirty="0" smtClean="0"/>
              <a:t>01/11</a:t>
            </a:r>
            <a:r>
              <a:rPr lang="fr-FR" sz="2000" dirty="0" smtClean="0"/>
              <a:t>)</a:t>
            </a:r>
            <a:endParaRPr lang="fr-FR" sz="2000" dirty="0"/>
          </a:p>
        </p:txBody>
      </p:sp>
      <p:graphicFrame>
        <p:nvGraphicFramePr>
          <p:cNvPr id="6" name="Tableau 5"/>
          <p:cNvGraphicFramePr>
            <a:graphicFrameLocks noGrp="1"/>
          </p:cNvGraphicFramePr>
          <p:nvPr>
            <p:extLst>
              <p:ext uri="{D42A27DB-BD31-4B8C-83A1-F6EECF244321}">
                <p14:modId xmlns:p14="http://schemas.microsoft.com/office/powerpoint/2010/main" val="875033072"/>
              </p:ext>
            </p:extLst>
          </p:nvPr>
        </p:nvGraphicFramePr>
        <p:xfrm>
          <a:off x="185283" y="1624371"/>
          <a:ext cx="8967659" cy="10477514"/>
        </p:xfrm>
        <a:graphic>
          <a:graphicData uri="http://schemas.openxmlformats.org/drawingml/2006/table">
            <a:tbl>
              <a:tblPr firstRow="1" bandRow="1">
                <a:tableStyleId>{5C22544A-7EE6-4342-B048-85BDC9FD1C3A}</a:tableStyleId>
              </a:tblPr>
              <a:tblGrid>
                <a:gridCol w="462417"/>
                <a:gridCol w="1788627"/>
                <a:gridCol w="6506505"/>
                <a:gridCol w="210110"/>
              </a:tblGrid>
              <a:tr h="1651566">
                <a:tc>
                  <a:txBody>
                    <a:bodyPr/>
                    <a:lstStyle/>
                    <a:p>
                      <a:r>
                        <a:rPr lang="fr-FR" sz="2000" b="1" dirty="0" smtClean="0">
                          <a:solidFill>
                            <a:schemeClr val="accent1"/>
                          </a:solidFill>
                          <a:latin typeface="Verdana" panose="020B0604030504040204" pitchFamily="34" charset="0"/>
                          <a:ea typeface="Verdana" panose="020B0604030504040204" pitchFamily="34" charset="0"/>
                          <a:cs typeface="Verdana" panose="020B0604030504040204" pitchFamily="34" charset="0"/>
                        </a:rPr>
                        <a:t>1</a:t>
                      </a:r>
                      <a:endParaRPr lang="fr-FR" sz="20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accent1"/>
                      </a:solidFill>
                      <a:prstDash val="solid"/>
                      <a:round/>
                      <a:headEnd type="none" w="med" len="med"/>
                      <a:tailEnd type="none" w="med" len="med"/>
                    </a:lnR>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Les</a:t>
                      </a:r>
                      <a:r>
                        <a:rPr lang="fr-FR" sz="1400" b="1" u="none" strike="noStrike" kern="1200" baseline="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 m</a:t>
                      </a: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esures barrières et d'hygiène</a:t>
                      </a:r>
                      <a:r>
                        <a:rPr lang="fr-FR" sz="1400" b="1" u="none" strike="noStrike" kern="1200" baseline="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 </a:t>
                      </a: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renforcées</a:t>
                      </a:r>
                    </a:p>
                  </a:txBody>
                  <a:tcPr anchor="ctr">
                    <a:lnL w="28575" cap="flat" cmpd="sng" algn="ctr">
                      <a:solidFill>
                        <a:schemeClr val="accent1"/>
                      </a:solidFill>
                      <a:prstDash val="solid"/>
                      <a:round/>
                      <a:headEnd type="none" w="med" len="med"/>
                      <a:tailEnd type="none" w="med" len="med"/>
                    </a:lnL>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b="1"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Les mesures barrières</a:t>
                      </a:r>
                      <a:r>
                        <a:rPr lang="fr-FR" sz="1100" b="1"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appliquées </a:t>
                      </a:r>
                      <a:r>
                        <a:rPr lang="fr-FR" sz="1100" b="1"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par tous à</a:t>
                      </a:r>
                      <a:r>
                        <a:rPr lang="fr-FR" sz="1100" b="1"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tout moment.</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Port du masque</a:t>
                      </a:r>
                      <a:r>
                        <a:rPr lang="fr-FR" sz="1100" b="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chirurgical </a:t>
                      </a:r>
                      <a:r>
                        <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pour l'ensemble des salariés et visiteurs en continu,</a:t>
                      </a:r>
                      <a:r>
                        <a:rPr lang="fr-FR" sz="1100" b="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y compris les prestataires.</a:t>
                      </a:r>
                      <a:endPar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algn="just"/>
                      <a:r>
                        <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La désinfection (ou lavage) des mains avant un contact avec le résident, avant un soin,</a:t>
                      </a:r>
                      <a:r>
                        <a:rPr lang="fr-FR" sz="1100" b="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entre chaque action différente, et après</a:t>
                      </a:r>
                      <a:r>
                        <a:rPr lang="fr-FR" sz="1100" b="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a:t>
                      </a:r>
                      <a:r>
                        <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un contact direct avec un résident ou son environnement.</a:t>
                      </a:r>
                    </a:p>
                    <a:p>
                      <a:pPr algn="just"/>
                      <a:r>
                        <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La formation aux règles d’hygiène obligatoire en e-learning pour l'ensemble des salariés et tout</a:t>
                      </a:r>
                      <a:r>
                        <a:rPr lang="fr-FR" sz="1100" b="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nouveau collaborateur.</a:t>
                      </a:r>
                      <a:endPar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txBody>
                  <a:tcPr anchor="ct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b="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r>
              <a:tr h="1475312">
                <a:tc>
                  <a:txBody>
                    <a:bodyPr/>
                    <a:lstStyle/>
                    <a:p>
                      <a:r>
                        <a:rPr lang="fr-FR"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2</a:t>
                      </a:r>
                      <a:endParaRPr lang="fr-FR" sz="2000" b="1"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tx2">
                          <a:lumMod val="60000"/>
                          <a:lumOff val="40000"/>
                        </a:schemeClr>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Réaliser </a:t>
                      </a:r>
                      <a:r>
                        <a:rPr lang="fr-FR" sz="1400" b="1" baseline="0"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les tests</a:t>
                      </a:r>
                      <a:endParaRPr lang="fr-FR" sz="14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tx2">
                          <a:lumMod val="60000"/>
                          <a:lumOff val="40000"/>
                        </a:schemeClr>
                      </a:solidFill>
                      <a:prstDash val="solid"/>
                      <a:round/>
                      <a:headEnd type="none" w="med" len="med"/>
                      <a:tailEnd type="none" w="med" len="med"/>
                    </a:lnL>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Les Tests PCR seront demandés aux nouveaux professionnels CDI et CDD 2 jours avant leur prise de poste, et proposés aux professionnels à leur retour de congés. Ils seront réalisés</a:t>
                      </a:r>
                      <a:r>
                        <a:rPr lang="fr-FR" sz="1100" b="0" u="none" strike="noStrike" kern="1200" baseline="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a:t>
                      </a: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systématiquement pour les résidents ou salariés présentant le moindre symptôme. En cas d’urgence,</a:t>
                      </a:r>
                      <a:r>
                        <a:rPr lang="fr-FR" sz="1100" b="0" u="none" strike="noStrike" kern="1200" baseline="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un test antigénique sera réalisé, avec résultat dans l’heure, en attendant les résultats du test PCR, plus fiables.</a:t>
                      </a:r>
                      <a:endPar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Si un résident, ou un salarié en contact avec des résidents,  est testé positif, les tests seront généralisés pour tous résidents et</a:t>
                      </a:r>
                      <a:r>
                        <a:rPr lang="fr-FR" sz="1100" b="0" u="none" strike="noStrike" kern="1200" baseline="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pour </a:t>
                      </a: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tous collaborateurs.</a:t>
                      </a:r>
                    </a:p>
                  </a:txBody>
                  <a:tcPr anchor="ct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r>
              <a:tr h="1784751">
                <a:tc>
                  <a:txBody>
                    <a:bodyPr/>
                    <a:lstStyle/>
                    <a:p>
                      <a:r>
                        <a:rPr lang="fr-FR" sz="2000" b="1" dirty="0" smtClean="0">
                          <a:solidFill>
                            <a:schemeClr val="accent1"/>
                          </a:solidFill>
                          <a:latin typeface="Verdana" panose="020B0604030504040204" pitchFamily="34" charset="0"/>
                          <a:ea typeface="Verdana" panose="020B0604030504040204" pitchFamily="34" charset="0"/>
                          <a:cs typeface="Verdana" panose="020B0604030504040204" pitchFamily="34" charset="0"/>
                        </a:rPr>
                        <a:t>3</a:t>
                      </a:r>
                      <a:endParaRPr lang="fr-FR" sz="20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accent1"/>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L'établissement est organisé en unités de vie</a:t>
                      </a:r>
                    </a:p>
                    <a:p>
                      <a:pPr marL="0" marR="0" lvl="0" indent="0" algn="l" defTabSz="685766" rtl="0" eaLnBrk="1" fontAlgn="ctr" latinLnBrk="0" hangingPunct="1">
                        <a:lnSpc>
                          <a:spcPct val="100000"/>
                        </a:lnSpc>
                        <a:spcBef>
                          <a:spcPts val="0"/>
                        </a:spcBef>
                        <a:spcAft>
                          <a:spcPts val="0"/>
                        </a:spcAft>
                        <a:buClrTx/>
                        <a:buSzTx/>
                        <a:buFontTx/>
                        <a:buNone/>
                        <a:tabLst/>
                        <a:defRPr/>
                      </a:pPr>
                      <a:endParaRPr lang="fr-FR" sz="1400" b="1" u="none" strike="noStrike" kern="1200" dirty="0">
                        <a:solidFill>
                          <a:schemeClr val="accent1"/>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accent1"/>
                      </a:solidFill>
                      <a:prstDash val="solid"/>
                      <a:round/>
                      <a:headEnd type="none" w="med" len="med"/>
                      <a:tailEnd type="none" w="med" len="med"/>
                    </a:lnL>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L’organisation en hameau de vie,</a:t>
                      </a:r>
                      <a:r>
                        <a:rPr lang="fr-FR" sz="1100" b="0" u="none" strike="noStrike" kern="1200" baseline="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quand les locaux le permettent </a:t>
                      </a: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préfigure l’organisation idéale, pour permettre plus de convivialité, de sérénité, de personnalisation, et éviter une sensation d'organisation trop collective.</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b="0" u="none" strike="noStrike" kern="1200" baseline="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Les </a:t>
                      </a: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activités collectives entres résidents de hameaux différents sont déconseillées.</a:t>
                      </a:r>
                      <a:r>
                        <a:rPr lang="fr-FR" sz="1100" b="0" u="none" strike="noStrike" kern="1200" baseline="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Si l’organisation de</a:t>
                      </a: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repas entres résidents de différents hameaux de vie</a:t>
                      </a:r>
                      <a:r>
                        <a:rPr lang="fr-FR" sz="1100" b="0" u="none" strike="noStrike" kern="1200" baseline="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est nécessaire, comme d’autres formes de rencontres entre résidents, cela se fait</a:t>
                      </a: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sous strictes</a:t>
                      </a:r>
                      <a:r>
                        <a:rPr lang="fr-FR" sz="1100" b="0" u="none" strike="noStrike" kern="1200" baseline="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conditions</a:t>
                      </a:r>
                      <a:r>
                        <a:rPr lang="fr-FR" sz="1100" b="0" u="none" strike="noStrike" kern="1200" dirty="0" smtClean="0">
                          <a:solidFill>
                            <a:schemeClr val="tx2"/>
                          </a:solidFill>
                          <a:effectLst/>
                          <a:latin typeface="Verdana" panose="020B0604030504040204" pitchFamily="34" charset="0"/>
                          <a:ea typeface="Verdana" panose="020B0604030504040204" pitchFamily="34" charset="0"/>
                          <a:cs typeface="Verdana" panose="020B0604030504040204" pitchFamily="34" charset="0"/>
                        </a:rPr>
                        <a:t>. On organisera alors les gestes barrières entre les résidents de hameaux différents (distanciation physique, et/ou port du masque). </a:t>
                      </a:r>
                    </a:p>
                  </a:txBody>
                  <a:tcPr anchor="ct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dirty="0">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r>
              <a:tr h="1171175">
                <a:tc>
                  <a:txBody>
                    <a:bodyPr/>
                    <a:lstStyle/>
                    <a:p>
                      <a:r>
                        <a:rPr lang="fr-FR"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4</a:t>
                      </a:r>
                      <a:endParaRPr lang="fr-FR" sz="2000" b="1"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tx2">
                          <a:lumMod val="60000"/>
                          <a:lumOff val="40000"/>
                        </a:schemeClr>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La vie sociale, activités et animations</a:t>
                      </a:r>
                    </a:p>
                    <a:p>
                      <a:pPr marL="0" marR="0" lvl="0" indent="0" algn="l" defTabSz="685766" rtl="0" eaLnBrk="1" fontAlgn="ctr" latinLnBrk="0" hangingPunct="1">
                        <a:lnSpc>
                          <a:spcPct val="100000"/>
                        </a:lnSpc>
                        <a:spcBef>
                          <a:spcPts val="0"/>
                        </a:spcBef>
                        <a:spcAft>
                          <a:spcPts val="0"/>
                        </a:spcAft>
                        <a:buClrTx/>
                        <a:buSzTx/>
                        <a:buFontTx/>
                        <a:buNone/>
                        <a:tabLst/>
                        <a:defRPr/>
                      </a:pPr>
                      <a:endParaRPr lang="fr-FR" sz="1400" b="1" u="none" strike="noStrike" kern="1200" dirty="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tx2">
                          <a:lumMod val="60000"/>
                          <a:lumOff val="40000"/>
                        </a:schemeClr>
                      </a:solidFill>
                      <a:prstDash val="solid"/>
                      <a:round/>
                      <a:headEnd type="none" w="med" len="med"/>
                      <a:tailEnd type="none" w="med" len="med"/>
                    </a:lnL>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Les activités collectives sont réalisées avec les résidents du même hameau de vie, en privilégiant les petits groupes.</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L’intervention de professionnels</a:t>
                      </a:r>
                      <a:r>
                        <a:rPr lang="fr-FR" sz="11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et/ou </a:t>
                      </a:r>
                      <a:r>
                        <a:rPr lang="fr-FR" sz="11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bénévoles habituels se</a:t>
                      </a:r>
                      <a:r>
                        <a:rPr lang="fr-FR" sz="11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fait </a:t>
                      </a:r>
                      <a:r>
                        <a:rPr lang="fr-FR" sz="11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selon le protocole en vigueur.</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 PASA s’organise en journée pour les résidents d’un</a:t>
                      </a:r>
                      <a:r>
                        <a:rPr lang="fr-FR" sz="11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même hameau.</a:t>
                      </a:r>
                      <a:endParaRPr lang="fr-FR" sz="11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nchor="ct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r>
              <a:tr h="1079016">
                <a:tc>
                  <a:txBody>
                    <a:bodyPr/>
                    <a:lstStyle/>
                    <a:p>
                      <a:r>
                        <a:rPr lang="fr-FR" sz="2000" b="1" dirty="0" smtClean="0">
                          <a:solidFill>
                            <a:schemeClr val="accent1"/>
                          </a:solidFill>
                          <a:latin typeface="Verdana" panose="020B0604030504040204" pitchFamily="34" charset="0"/>
                          <a:ea typeface="Verdana" panose="020B0604030504040204" pitchFamily="34" charset="0"/>
                          <a:cs typeface="Verdana" panose="020B0604030504040204" pitchFamily="34" charset="0"/>
                        </a:rPr>
                        <a:t>5</a:t>
                      </a:r>
                      <a:endParaRPr lang="fr-FR" sz="20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accent1"/>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L’accès aux jardins</a:t>
                      </a:r>
                      <a:r>
                        <a:rPr lang="fr-FR" sz="1400" b="1" u="none" strike="noStrike" kern="1200" baseline="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 </a:t>
                      </a: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et aux extérieurs</a:t>
                      </a:r>
                    </a:p>
                    <a:p>
                      <a:pPr marL="0" marR="0" lvl="0" indent="0" algn="l" defTabSz="685766" rtl="0" eaLnBrk="1" fontAlgn="ctr" latinLnBrk="0" hangingPunct="1">
                        <a:lnSpc>
                          <a:spcPct val="100000"/>
                        </a:lnSpc>
                        <a:spcBef>
                          <a:spcPts val="0"/>
                        </a:spcBef>
                        <a:spcAft>
                          <a:spcPts val="0"/>
                        </a:spcAft>
                        <a:buClrTx/>
                        <a:buSzTx/>
                        <a:buFontTx/>
                        <a:buNone/>
                        <a:tabLst/>
                        <a:defRPr/>
                      </a:pPr>
                      <a:endParaRPr lang="fr-FR" sz="1400" b="1" u="none" strike="noStrike" kern="1200" dirty="0">
                        <a:solidFill>
                          <a:schemeClr val="accent1"/>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accent1"/>
                      </a:solidFill>
                      <a:prstDash val="solid"/>
                      <a:round/>
                      <a:headEnd type="none" w="med" len="med"/>
                      <a:tailEnd type="none" w="med" len="med"/>
                    </a:lnL>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L’accès aux jardins est libre</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aux résidents qui le souhaitent.</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Les promenades autour de la maison pour les résidents autonomes sensibles aux mesures barrières, sont possibles, mais de très court durée, et sous contrôle. </a:t>
                      </a:r>
                    </a:p>
                  </a:txBody>
                  <a:tcPr anchor="ct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r>
              <a:tr h="890546">
                <a:tc>
                  <a:txBody>
                    <a:bodyPr/>
                    <a:lstStyle/>
                    <a:p>
                      <a:r>
                        <a:rPr lang="fr-FR"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6</a:t>
                      </a:r>
                      <a:endParaRPr lang="fr-FR" sz="2000" b="1"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tx2">
                          <a:lumMod val="60000"/>
                          <a:lumOff val="40000"/>
                        </a:schemeClr>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Les</a:t>
                      </a:r>
                      <a:r>
                        <a:rPr lang="fr-FR" sz="1400" b="1" u="none" strike="noStrike" kern="1200" baseline="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 </a:t>
                      </a:r>
                      <a:r>
                        <a:rPr lang="fr-FR" sz="1400" b="1" u="none" strike="noStrike" kern="120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sorties individuelles et collectives</a:t>
                      </a:r>
                    </a:p>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i="0" u="none" strike="noStrike"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de </a:t>
                      </a:r>
                      <a:endParaRPr lang="fr-FR" sz="1400" b="1"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tx2">
                          <a:lumMod val="60000"/>
                          <a:lumOff val="40000"/>
                        </a:schemeClr>
                      </a:solidFill>
                      <a:prstDash val="solid"/>
                      <a:round/>
                      <a:headEnd type="none" w="med" len="med"/>
                      <a:tailEnd type="none" w="med" len="med"/>
                    </a:lnL>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Les sorties sont interdites pendant toute la durée du confinement national.</a:t>
                      </a:r>
                    </a:p>
                  </a:txBody>
                  <a:tcPr anchor="ct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r>
              <a:tr h="2370814">
                <a:tc>
                  <a:txBody>
                    <a:bodyPr/>
                    <a:lstStyle/>
                    <a:p>
                      <a:r>
                        <a:rPr lang="fr-FR" sz="2000" b="1" dirty="0" smtClean="0">
                          <a:solidFill>
                            <a:schemeClr val="accent1"/>
                          </a:solidFill>
                          <a:latin typeface="Verdana" panose="020B0604030504040204" pitchFamily="34" charset="0"/>
                          <a:ea typeface="Verdana" panose="020B0604030504040204" pitchFamily="34" charset="0"/>
                          <a:cs typeface="Verdana" panose="020B0604030504040204" pitchFamily="34" charset="0"/>
                        </a:rPr>
                        <a:t>7</a:t>
                      </a:r>
                      <a:endParaRPr lang="fr-FR" sz="20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accent1"/>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i="0" u="none" strike="noStrike"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Les visites des proches sont encouragées.</a:t>
                      </a:r>
                      <a:endParaRPr lang="fr-FR" sz="1400" b="1" u="none" strike="sngStrike" kern="1200" dirty="0">
                        <a:solidFill>
                          <a:schemeClr val="accent1"/>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accent1"/>
                      </a:solidFill>
                      <a:prstDash val="solid"/>
                      <a:round/>
                      <a:headEnd type="none" w="med" len="med"/>
                      <a:tailEnd type="none" w="med" len="med"/>
                    </a:lnL>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b="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Les visites sont privilégiées en extérieur et dans les jardins,</a:t>
                      </a:r>
                      <a:r>
                        <a:rPr lang="fr-FR" sz="1100" b="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et à défaut en salon dédié.</a:t>
                      </a:r>
                      <a:endParaRPr lang="fr-FR" sz="1100" b="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Une présence</a:t>
                      </a:r>
                      <a:r>
                        <a:rPr lang="fr-FR" sz="1100"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7</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jours sur 7</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est organisée</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pour accueillir les visiteurs, </a:t>
                      </a:r>
                      <a:r>
                        <a:rPr lang="fr-FR" sz="1100" b="1"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sur rendez-vous</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La</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charte des visiteurs avec le protocole d'hygiène sera présentée</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et </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signée (une seule fois).</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Un seul accès intérieur est</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possible avec un passage obligatoire à une borne dédiée pour </a:t>
                      </a: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signer le registre des visites, mettre un masque et se désinfecter les mains.</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Les visites en chambre sont limitées aux résidents alités qui ne peuvent se déplacer. Des mesures particulières de protection seront organisées. </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Les</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v</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isites sont possibles aux mineurs avec le port du masque obligatoire.</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T</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outes les visites nécessiteront le port du masque en continue du visiteur et la</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désinfection régulière</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d</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es mains. </a:t>
                      </a: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Lorsque les proches ne respectent pas les gestes barrières, la direction de l’établissement pourra interdire à ces proches la visite.</a:t>
                      </a:r>
                    </a:p>
                  </a:txBody>
                  <a:tcPr anchor="ct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endParaRPr lang="fr-FR" sz="900" dirty="0">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r>
            </a:tbl>
          </a:graphicData>
        </a:graphic>
      </p:graphicFrame>
      <p:grpSp>
        <p:nvGrpSpPr>
          <p:cNvPr id="13" name="Groupe 12"/>
          <p:cNvGrpSpPr/>
          <p:nvPr/>
        </p:nvGrpSpPr>
        <p:grpSpPr>
          <a:xfrm>
            <a:off x="8891666" y="3060591"/>
            <a:ext cx="396000" cy="396000"/>
            <a:chOff x="8818036" y="1856872"/>
            <a:chExt cx="698869" cy="696940"/>
          </a:xfrm>
        </p:grpSpPr>
        <p:sp>
          <p:nvSpPr>
            <p:cNvPr id="14" name="Ellipse 13"/>
            <p:cNvSpPr/>
            <p:nvPr/>
          </p:nvSpPr>
          <p:spPr>
            <a:xfrm>
              <a:off x="8818036" y="1856872"/>
              <a:ext cx="698869" cy="696940"/>
            </a:xfrm>
            <a:prstGeom prst="ellipse">
              <a:avLst/>
            </a:prstGeom>
            <a:solidFill>
              <a:schemeClr val="bg1"/>
            </a:solid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15" name="Image 14"/>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908703" y="1986929"/>
              <a:ext cx="495909" cy="495909"/>
            </a:xfrm>
            <a:prstGeom prst="rect">
              <a:avLst/>
            </a:prstGeom>
          </p:spPr>
        </p:pic>
      </p:grpSp>
      <p:grpSp>
        <p:nvGrpSpPr>
          <p:cNvPr id="16" name="Groupe 15"/>
          <p:cNvGrpSpPr/>
          <p:nvPr/>
        </p:nvGrpSpPr>
        <p:grpSpPr>
          <a:xfrm>
            <a:off x="8891666" y="4568860"/>
            <a:ext cx="396000" cy="396000"/>
            <a:chOff x="5987244" y="2482920"/>
            <a:chExt cx="540000" cy="540000"/>
          </a:xfrm>
        </p:grpSpPr>
        <p:sp>
          <p:nvSpPr>
            <p:cNvPr id="17" name="Ellipse 16"/>
            <p:cNvSpPr/>
            <p:nvPr/>
          </p:nvSpPr>
          <p:spPr>
            <a:xfrm>
              <a:off x="5987244" y="2482920"/>
              <a:ext cx="540000" cy="54000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18" name="Image 17"/>
            <p:cNvPicPr>
              <a:picLocks noChangeAspect="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091916" y="2583995"/>
              <a:ext cx="345761" cy="345761"/>
            </a:xfrm>
            <a:prstGeom prst="rect">
              <a:avLst/>
            </a:prstGeom>
          </p:spPr>
        </p:pic>
      </p:grpSp>
      <p:grpSp>
        <p:nvGrpSpPr>
          <p:cNvPr id="25" name="Groupe 24"/>
          <p:cNvGrpSpPr/>
          <p:nvPr/>
        </p:nvGrpSpPr>
        <p:grpSpPr>
          <a:xfrm>
            <a:off x="8922010" y="6325454"/>
            <a:ext cx="396000" cy="396000"/>
            <a:chOff x="8761122" y="7664574"/>
            <a:chExt cx="756000" cy="756000"/>
          </a:xfrm>
        </p:grpSpPr>
        <p:sp>
          <p:nvSpPr>
            <p:cNvPr id="26" name="Ellipse 25"/>
            <p:cNvSpPr/>
            <p:nvPr/>
          </p:nvSpPr>
          <p:spPr>
            <a:xfrm>
              <a:off x="8761122" y="7664574"/>
              <a:ext cx="756000" cy="756000"/>
            </a:xfrm>
            <a:prstGeom prst="ellipse">
              <a:avLst/>
            </a:prstGeom>
            <a:solidFill>
              <a:schemeClr val="bg1"/>
            </a:solid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27" name="Image 26"/>
            <p:cNvPicPr>
              <a:picLocks noChangeAspect="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908703" y="7783589"/>
              <a:ext cx="517969" cy="517969"/>
            </a:xfrm>
            <a:prstGeom prst="rect">
              <a:avLst/>
            </a:prstGeom>
          </p:spPr>
        </p:pic>
      </p:grpSp>
      <p:grpSp>
        <p:nvGrpSpPr>
          <p:cNvPr id="28" name="Groupe 27"/>
          <p:cNvGrpSpPr/>
          <p:nvPr/>
        </p:nvGrpSpPr>
        <p:grpSpPr>
          <a:xfrm>
            <a:off x="8915003" y="7504439"/>
            <a:ext cx="396000" cy="396000"/>
            <a:chOff x="8763767" y="9491377"/>
            <a:chExt cx="756000" cy="756000"/>
          </a:xfrm>
        </p:grpSpPr>
        <p:sp>
          <p:nvSpPr>
            <p:cNvPr id="29" name="Ellipse 28"/>
            <p:cNvSpPr/>
            <p:nvPr/>
          </p:nvSpPr>
          <p:spPr>
            <a:xfrm>
              <a:off x="8763767" y="9491377"/>
              <a:ext cx="756000" cy="75600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30" name="Image 29"/>
            <p:cNvPicPr>
              <a:picLocks noChangeAspect="1"/>
            </p:cNvPicPr>
            <p:nvPr/>
          </p:nvPicPr>
          <p:blipFill>
            <a:blip r:embed="rId6">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935770" y="9592293"/>
              <a:ext cx="463901" cy="463901"/>
            </a:xfrm>
            <a:prstGeom prst="rect">
              <a:avLst/>
            </a:prstGeom>
          </p:spPr>
        </p:pic>
      </p:grpSp>
      <p:grpSp>
        <p:nvGrpSpPr>
          <p:cNvPr id="3" name="Groupe 2"/>
          <p:cNvGrpSpPr/>
          <p:nvPr/>
        </p:nvGrpSpPr>
        <p:grpSpPr>
          <a:xfrm>
            <a:off x="8891666" y="9506116"/>
            <a:ext cx="396000" cy="396000"/>
            <a:chOff x="8885539" y="8425524"/>
            <a:chExt cx="396000" cy="396000"/>
          </a:xfrm>
        </p:grpSpPr>
        <p:sp>
          <p:nvSpPr>
            <p:cNvPr id="55" name="Ellipse 54"/>
            <p:cNvSpPr/>
            <p:nvPr/>
          </p:nvSpPr>
          <p:spPr>
            <a:xfrm>
              <a:off x="8885539" y="8425524"/>
              <a:ext cx="396000" cy="39600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grpSp>
          <p:nvGrpSpPr>
            <p:cNvPr id="40" name="Group 245"/>
            <p:cNvGrpSpPr/>
            <p:nvPr/>
          </p:nvGrpSpPr>
          <p:grpSpPr>
            <a:xfrm>
              <a:off x="8940507" y="8515236"/>
              <a:ext cx="283120" cy="192782"/>
              <a:chOff x="7042150" y="4106863"/>
              <a:chExt cx="615950" cy="490538"/>
            </a:xfrm>
            <a:solidFill>
              <a:schemeClr val="accent1"/>
            </a:solidFill>
          </p:grpSpPr>
          <p:sp>
            <p:nvSpPr>
              <p:cNvPr id="41" name="Freeform 93"/>
              <p:cNvSpPr>
                <a:spLocks/>
              </p:cNvSpPr>
              <p:nvPr/>
            </p:nvSpPr>
            <p:spPr bwMode="auto">
              <a:xfrm>
                <a:off x="7118350" y="4206876"/>
                <a:ext cx="173037" cy="165100"/>
              </a:xfrm>
              <a:custGeom>
                <a:avLst/>
                <a:gdLst>
                  <a:gd name="T0" fmla="*/ 109 w 109"/>
                  <a:gd name="T1" fmla="*/ 38 h 104"/>
                  <a:gd name="T2" fmla="*/ 109 w 109"/>
                  <a:gd name="T3" fmla="*/ 38 h 104"/>
                  <a:gd name="T4" fmla="*/ 107 w 109"/>
                  <a:gd name="T5" fmla="*/ 51 h 104"/>
                  <a:gd name="T6" fmla="*/ 104 w 109"/>
                  <a:gd name="T7" fmla="*/ 63 h 104"/>
                  <a:gd name="T8" fmla="*/ 99 w 109"/>
                  <a:gd name="T9" fmla="*/ 73 h 104"/>
                  <a:gd name="T10" fmla="*/ 94 w 109"/>
                  <a:gd name="T11" fmla="*/ 83 h 104"/>
                  <a:gd name="T12" fmla="*/ 86 w 109"/>
                  <a:gd name="T13" fmla="*/ 91 h 104"/>
                  <a:gd name="T14" fmla="*/ 76 w 109"/>
                  <a:gd name="T15" fmla="*/ 99 h 104"/>
                  <a:gd name="T16" fmla="*/ 66 w 109"/>
                  <a:gd name="T17" fmla="*/ 101 h 104"/>
                  <a:gd name="T18" fmla="*/ 56 w 109"/>
                  <a:gd name="T19" fmla="*/ 104 h 104"/>
                  <a:gd name="T20" fmla="*/ 56 w 109"/>
                  <a:gd name="T21" fmla="*/ 104 h 104"/>
                  <a:gd name="T22" fmla="*/ 46 w 109"/>
                  <a:gd name="T23" fmla="*/ 101 h 104"/>
                  <a:gd name="T24" fmla="*/ 38 w 109"/>
                  <a:gd name="T25" fmla="*/ 96 h 104"/>
                  <a:gd name="T26" fmla="*/ 28 w 109"/>
                  <a:gd name="T27" fmla="*/ 91 h 104"/>
                  <a:gd name="T28" fmla="*/ 20 w 109"/>
                  <a:gd name="T29" fmla="*/ 83 h 104"/>
                  <a:gd name="T30" fmla="*/ 13 w 109"/>
                  <a:gd name="T31" fmla="*/ 73 h 104"/>
                  <a:gd name="T32" fmla="*/ 8 w 109"/>
                  <a:gd name="T33" fmla="*/ 63 h 104"/>
                  <a:gd name="T34" fmla="*/ 0 w 109"/>
                  <a:gd name="T35" fmla="*/ 40 h 104"/>
                  <a:gd name="T36" fmla="*/ 0 w 109"/>
                  <a:gd name="T37" fmla="*/ 40 h 104"/>
                  <a:gd name="T38" fmla="*/ 13 w 109"/>
                  <a:gd name="T39" fmla="*/ 35 h 104"/>
                  <a:gd name="T40" fmla="*/ 31 w 109"/>
                  <a:gd name="T41" fmla="*/ 25 h 104"/>
                  <a:gd name="T42" fmla="*/ 31 w 109"/>
                  <a:gd name="T43" fmla="*/ 25 h 104"/>
                  <a:gd name="T44" fmla="*/ 51 w 109"/>
                  <a:gd name="T45" fmla="*/ 10 h 104"/>
                  <a:gd name="T46" fmla="*/ 58 w 109"/>
                  <a:gd name="T47" fmla="*/ 2 h 104"/>
                  <a:gd name="T48" fmla="*/ 66 w 109"/>
                  <a:gd name="T49" fmla="*/ 0 h 104"/>
                  <a:gd name="T50" fmla="*/ 66 w 109"/>
                  <a:gd name="T51" fmla="*/ 0 h 104"/>
                  <a:gd name="T52" fmla="*/ 69 w 109"/>
                  <a:gd name="T53" fmla="*/ 2 h 104"/>
                  <a:gd name="T54" fmla="*/ 69 w 109"/>
                  <a:gd name="T55" fmla="*/ 2 h 104"/>
                  <a:gd name="T56" fmla="*/ 81 w 109"/>
                  <a:gd name="T57" fmla="*/ 5 h 104"/>
                  <a:gd name="T58" fmla="*/ 91 w 109"/>
                  <a:gd name="T59" fmla="*/ 10 h 104"/>
                  <a:gd name="T60" fmla="*/ 91 w 109"/>
                  <a:gd name="T61" fmla="*/ 10 h 104"/>
                  <a:gd name="T62" fmla="*/ 99 w 109"/>
                  <a:gd name="T63" fmla="*/ 15 h 104"/>
                  <a:gd name="T64" fmla="*/ 104 w 109"/>
                  <a:gd name="T65" fmla="*/ 20 h 104"/>
                  <a:gd name="T66" fmla="*/ 107 w 109"/>
                  <a:gd name="T67" fmla="*/ 28 h 104"/>
                  <a:gd name="T68" fmla="*/ 109 w 109"/>
                  <a:gd name="T69" fmla="*/ 38 h 104"/>
                  <a:gd name="T70" fmla="*/ 109 w 109"/>
                  <a:gd name="T71" fmla="*/ 38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9" h="104">
                    <a:moveTo>
                      <a:pt x="109" y="38"/>
                    </a:moveTo>
                    <a:lnTo>
                      <a:pt x="109" y="38"/>
                    </a:lnTo>
                    <a:lnTo>
                      <a:pt x="107" y="51"/>
                    </a:lnTo>
                    <a:lnTo>
                      <a:pt x="104" y="63"/>
                    </a:lnTo>
                    <a:lnTo>
                      <a:pt x="99" y="73"/>
                    </a:lnTo>
                    <a:lnTo>
                      <a:pt x="94" y="83"/>
                    </a:lnTo>
                    <a:lnTo>
                      <a:pt x="86" y="91"/>
                    </a:lnTo>
                    <a:lnTo>
                      <a:pt x="76" y="99"/>
                    </a:lnTo>
                    <a:lnTo>
                      <a:pt x="66" y="101"/>
                    </a:lnTo>
                    <a:lnTo>
                      <a:pt x="56" y="104"/>
                    </a:lnTo>
                    <a:lnTo>
                      <a:pt x="56" y="104"/>
                    </a:lnTo>
                    <a:lnTo>
                      <a:pt x="46" y="101"/>
                    </a:lnTo>
                    <a:lnTo>
                      <a:pt x="38" y="96"/>
                    </a:lnTo>
                    <a:lnTo>
                      <a:pt x="28" y="91"/>
                    </a:lnTo>
                    <a:lnTo>
                      <a:pt x="20" y="83"/>
                    </a:lnTo>
                    <a:lnTo>
                      <a:pt x="13" y="73"/>
                    </a:lnTo>
                    <a:lnTo>
                      <a:pt x="8" y="63"/>
                    </a:lnTo>
                    <a:lnTo>
                      <a:pt x="0" y="40"/>
                    </a:lnTo>
                    <a:lnTo>
                      <a:pt x="0" y="40"/>
                    </a:lnTo>
                    <a:lnTo>
                      <a:pt x="13" y="35"/>
                    </a:lnTo>
                    <a:lnTo>
                      <a:pt x="31" y="25"/>
                    </a:lnTo>
                    <a:lnTo>
                      <a:pt x="31" y="25"/>
                    </a:lnTo>
                    <a:lnTo>
                      <a:pt x="51" y="10"/>
                    </a:lnTo>
                    <a:lnTo>
                      <a:pt x="58" y="2"/>
                    </a:lnTo>
                    <a:lnTo>
                      <a:pt x="66" y="0"/>
                    </a:lnTo>
                    <a:lnTo>
                      <a:pt x="66" y="0"/>
                    </a:lnTo>
                    <a:lnTo>
                      <a:pt x="69" y="2"/>
                    </a:lnTo>
                    <a:lnTo>
                      <a:pt x="69" y="2"/>
                    </a:lnTo>
                    <a:lnTo>
                      <a:pt x="81" y="5"/>
                    </a:lnTo>
                    <a:lnTo>
                      <a:pt x="91" y="10"/>
                    </a:lnTo>
                    <a:lnTo>
                      <a:pt x="91" y="10"/>
                    </a:lnTo>
                    <a:lnTo>
                      <a:pt x="99" y="15"/>
                    </a:lnTo>
                    <a:lnTo>
                      <a:pt x="104" y="20"/>
                    </a:lnTo>
                    <a:lnTo>
                      <a:pt x="107" y="28"/>
                    </a:lnTo>
                    <a:lnTo>
                      <a:pt x="109" y="38"/>
                    </a:lnTo>
                    <a:lnTo>
                      <a:pt x="10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2" name="Freeform 94"/>
              <p:cNvSpPr>
                <a:spLocks/>
              </p:cNvSpPr>
              <p:nvPr/>
            </p:nvSpPr>
            <p:spPr bwMode="auto">
              <a:xfrm>
                <a:off x="7094538" y="4106863"/>
                <a:ext cx="220662" cy="168275"/>
              </a:xfrm>
              <a:custGeom>
                <a:avLst/>
                <a:gdLst>
                  <a:gd name="T0" fmla="*/ 5 w 139"/>
                  <a:gd name="T1" fmla="*/ 96 h 106"/>
                  <a:gd name="T2" fmla="*/ 5 w 139"/>
                  <a:gd name="T3" fmla="*/ 96 h 106"/>
                  <a:gd name="T4" fmla="*/ 3 w 139"/>
                  <a:gd name="T5" fmla="*/ 78 h 106"/>
                  <a:gd name="T6" fmla="*/ 5 w 139"/>
                  <a:gd name="T7" fmla="*/ 58 h 106"/>
                  <a:gd name="T8" fmla="*/ 5 w 139"/>
                  <a:gd name="T9" fmla="*/ 58 h 106"/>
                  <a:gd name="T10" fmla="*/ 0 w 139"/>
                  <a:gd name="T11" fmla="*/ 65 h 106"/>
                  <a:gd name="T12" fmla="*/ 0 w 139"/>
                  <a:gd name="T13" fmla="*/ 65 h 106"/>
                  <a:gd name="T14" fmla="*/ 0 w 139"/>
                  <a:gd name="T15" fmla="*/ 65 h 106"/>
                  <a:gd name="T16" fmla="*/ 0 w 139"/>
                  <a:gd name="T17" fmla="*/ 65 h 106"/>
                  <a:gd name="T18" fmla="*/ 3 w 139"/>
                  <a:gd name="T19" fmla="*/ 48 h 106"/>
                  <a:gd name="T20" fmla="*/ 8 w 139"/>
                  <a:gd name="T21" fmla="*/ 35 h 106"/>
                  <a:gd name="T22" fmla="*/ 15 w 139"/>
                  <a:gd name="T23" fmla="*/ 22 h 106"/>
                  <a:gd name="T24" fmla="*/ 25 w 139"/>
                  <a:gd name="T25" fmla="*/ 15 h 106"/>
                  <a:gd name="T26" fmla="*/ 25 w 139"/>
                  <a:gd name="T27" fmla="*/ 15 h 106"/>
                  <a:gd name="T28" fmla="*/ 41 w 139"/>
                  <a:gd name="T29" fmla="*/ 5 h 106"/>
                  <a:gd name="T30" fmla="*/ 61 w 139"/>
                  <a:gd name="T31" fmla="*/ 0 h 106"/>
                  <a:gd name="T32" fmla="*/ 71 w 139"/>
                  <a:gd name="T33" fmla="*/ 0 h 106"/>
                  <a:gd name="T34" fmla="*/ 81 w 139"/>
                  <a:gd name="T35" fmla="*/ 2 h 106"/>
                  <a:gd name="T36" fmla="*/ 91 w 139"/>
                  <a:gd name="T37" fmla="*/ 5 h 106"/>
                  <a:gd name="T38" fmla="*/ 101 w 139"/>
                  <a:gd name="T39" fmla="*/ 12 h 106"/>
                  <a:gd name="T40" fmla="*/ 101 w 139"/>
                  <a:gd name="T41" fmla="*/ 12 h 106"/>
                  <a:gd name="T42" fmla="*/ 114 w 139"/>
                  <a:gd name="T43" fmla="*/ 15 h 106"/>
                  <a:gd name="T44" fmla="*/ 124 w 139"/>
                  <a:gd name="T45" fmla="*/ 22 h 106"/>
                  <a:gd name="T46" fmla="*/ 132 w 139"/>
                  <a:gd name="T47" fmla="*/ 30 h 106"/>
                  <a:gd name="T48" fmla="*/ 134 w 139"/>
                  <a:gd name="T49" fmla="*/ 43 h 106"/>
                  <a:gd name="T50" fmla="*/ 139 w 139"/>
                  <a:gd name="T51" fmla="*/ 55 h 106"/>
                  <a:gd name="T52" fmla="*/ 139 w 139"/>
                  <a:gd name="T53" fmla="*/ 70 h 106"/>
                  <a:gd name="T54" fmla="*/ 137 w 139"/>
                  <a:gd name="T55" fmla="*/ 86 h 106"/>
                  <a:gd name="T56" fmla="*/ 132 w 139"/>
                  <a:gd name="T57" fmla="*/ 98 h 106"/>
                  <a:gd name="T58" fmla="*/ 132 w 139"/>
                  <a:gd name="T59" fmla="*/ 98 h 106"/>
                  <a:gd name="T60" fmla="*/ 129 w 139"/>
                  <a:gd name="T61" fmla="*/ 106 h 106"/>
                  <a:gd name="T62" fmla="*/ 127 w 139"/>
                  <a:gd name="T63" fmla="*/ 106 h 106"/>
                  <a:gd name="T64" fmla="*/ 127 w 139"/>
                  <a:gd name="T65" fmla="*/ 106 h 106"/>
                  <a:gd name="T66" fmla="*/ 127 w 139"/>
                  <a:gd name="T67" fmla="*/ 96 h 106"/>
                  <a:gd name="T68" fmla="*/ 127 w 139"/>
                  <a:gd name="T69" fmla="*/ 96 h 106"/>
                  <a:gd name="T70" fmla="*/ 124 w 139"/>
                  <a:gd name="T71" fmla="*/ 88 h 106"/>
                  <a:gd name="T72" fmla="*/ 122 w 139"/>
                  <a:gd name="T73" fmla="*/ 81 h 106"/>
                  <a:gd name="T74" fmla="*/ 122 w 139"/>
                  <a:gd name="T75" fmla="*/ 81 h 106"/>
                  <a:gd name="T76" fmla="*/ 117 w 139"/>
                  <a:gd name="T77" fmla="*/ 73 h 106"/>
                  <a:gd name="T78" fmla="*/ 106 w 139"/>
                  <a:gd name="T79" fmla="*/ 68 h 106"/>
                  <a:gd name="T80" fmla="*/ 106 w 139"/>
                  <a:gd name="T81" fmla="*/ 68 h 106"/>
                  <a:gd name="T82" fmla="*/ 96 w 139"/>
                  <a:gd name="T83" fmla="*/ 63 h 106"/>
                  <a:gd name="T84" fmla="*/ 84 w 139"/>
                  <a:gd name="T85" fmla="*/ 60 h 106"/>
                  <a:gd name="T86" fmla="*/ 84 w 139"/>
                  <a:gd name="T87" fmla="*/ 60 h 106"/>
                  <a:gd name="T88" fmla="*/ 79 w 139"/>
                  <a:gd name="T89" fmla="*/ 60 h 106"/>
                  <a:gd name="T90" fmla="*/ 71 w 139"/>
                  <a:gd name="T91" fmla="*/ 65 h 106"/>
                  <a:gd name="T92" fmla="*/ 56 w 139"/>
                  <a:gd name="T93" fmla="*/ 76 h 106"/>
                  <a:gd name="T94" fmla="*/ 35 w 139"/>
                  <a:gd name="T95" fmla="*/ 91 h 106"/>
                  <a:gd name="T96" fmla="*/ 23 w 139"/>
                  <a:gd name="T97" fmla="*/ 96 h 106"/>
                  <a:gd name="T98" fmla="*/ 10 w 139"/>
                  <a:gd name="T99" fmla="*/ 101 h 106"/>
                  <a:gd name="T100" fmla="*/ 10 w 139"/>
                  <a:gd name="T101" fmla="*/ 101 h 106"/>
                  <a:gd name="T102" fmla="*/ 8 w 139"/>
                  <a:gd name="T103" fmla="*/ 101 h 106"/>
                  <a:gd name="T104" fmla="*/ 5 w 139"/>
                  <a:gd name="T105" fmla="*/ 96 h 106"/>
                  <a:gd name="T106" fmla="*/ 5 w 139"/>
                  <a:gd name="T107" fmla="*/ 9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9" h="106">
                    <a:moveTo>
                      <a:pt x="5" y="96"/>
                    </a:moveTo>
                    <a:lnTo>
                      <a:pt x="5" y="96"/>
                    </a:lnTo>
                    <a:lnTo>
                      <a:pt x="3" y="78"/>
                    </a:lnTo>
                    <a:lnTo>
                      <a:pt x="5" y="58"/>
                    </a:lnTo>
                    <a:lnTo>
                      <a:pt x="5" y="58"/>
                    </a:lnTo>
                    <a:lnTo>
                      <a:pt x="0" y="65"/>
                    </a:lnTo>
                    <a:lnTo>
                      <a:pt x="0" y="65"/>
                    </a:lnTo>
                    <a:lnTo>
                      <a:pt x="0" y="65"/>
                    </a:lnTo>
                    <a:lnTo>
                      <a:pt x="0" y="65"/>
                    </a:lnTo>
                    <a:lnTo>
                      <a:pt x="3" y="48"/>
                    </a:lnTo>
                    <a:lnTo>
                      <a:pt x="8" y="35"/>
                    </a:lnTo>
                    <a:lnTo>
                      <a:pt x="15" y="22"/>
                    </a:lnTo>
                    <a:lnTo>
                      <a:pt x="25" y="15"/>
                    </a:lnTo>
                    <a:lnTo>
                      <a:pt x="25" y="15"/>
                    </a:lnTo>
                    <a:lnTo>
                      <a:pt x="41" y="5"/>
                    </a:lnTo>
                    <a:lnTo>
                      <a:pt x="61" y="0"/>
                    </a:lnTo>
                    <a:lnTo>
                      <a:pt x="71" y="0"/>
                    </a:lnTo>
                    <a:lnTo>
                      <a:pt x="81" y="2"/>
                    </a:lnTo>
                    <a:lnTo>
                      <a:pt x="91" y="5"/>
                    </a:lnTo>
                    <a:lnTo>
                      <a:pt x="101" y="12"/>
                    </a:lnTo>
                    <a:lnTo>
                      <a:pt x="101" y="12"/>
                    </a:lnTo>
                    <a:lnTo>
                      <a:pt x="114" y="15"/>
                    </a:lnTo>
                    <a:lnTo>
                      <a:pt x="124" y="22"/>
                    </a:lnTo>
                    <a:lnTo>
                      <a:pt x="132" y="30"/>
                    </a:lnTo>
                    <a:lnTo>
                      <a:pt x="134" y="43"/>
                    </a:lnTo>
                    <a:lnTo>
                      <a:pt x="139" y="55"/>
                    </a:lnTo>
                    <a:lnTo>
                      <a:pt x="139" y="70"/>
                    </a:lnTo>
                    <a:lnTo>
                      <a:pt x="137" y="86"/>
                    </a:lnTo>
                    <a:lnTo>
                      <a:pt x="132" y="98"/>
                    </a:lnTo>
                    <a:lnTo>
                      <a:pt x="132" y="98"/>
                    </a:lnTo>
                    <a:lnTo>
                      <a:pt x="129" y="106"/>
                    </a:lnTo>
                    <a:lnTo>
                      <a:pt x="127" y="106"/>
                    </a:lnTo>
                    <a:lnTo>
                      <a:pt x="127" y="106"/>
                    </a:lnTo>
                    <a:lnTo>
                      <a:pt x="127" y="96"/>
                    </a:lnTo>
                    <a:lnTo>
                      <a:pt x="127" y="96"/>
                    </a:lnTo>
                    <a:lnTo>
                      <a:pt x="124" y="88"/>
                    </a:lnTo>
                    <a:lnTo>
                      <a:pt x="122" y="81"/>
                    </a:lnTo>
                    <a:lnTo>
                      <a:pt x="122" y="81"/>
                    </a:lnTo>
                    <a:lnTo>
                      <a:pt x="117" y="73"/>
                    </a:lnTo>
                    <a:lnTo>
                      <a:pt x="106" y="68"/>
                    </a:lnTo>
                    <a:lnTo>
                      <a:pt x="106" y="68"/>
                    </a:lnTo>
                    <a:lnTo>
                      <a:pt x="96" y="63"/>
                    </a:lnTo>
                    <a:lnTo>
                      <a:pt x="84" y="60"/>
                    </a:lnTo>
                    <a:lnTo>
                      <a:pt x="84" y="60"/>
                    </a:lnTo>
                    <a:lnTo>
                      <a:pt x="79" y="60"/>
                    </a:lnTo>
                    <a:lnTo>
                      <a:pt x="71" y="65"/>
                    </a:lnTo>
                    <a:lnTo>
                      <a:pt x="56" y="76"/>
                    </a:lnTo>
                    <a:lnTo>
                      <a:pt x="35" y="91"/>
                    </a:lnTo>
                    <a:lnTo>
                      <a:pt x="23" y="96"/>
                    </a:lnTo>
                    <a:lnTo>
                      <a:pt x="10" y="101"/>
                    </a:lnTo>
                    <a:lnTo>
                      <a:pt x="10" y="101"/>
                    </a:lnTo>
                    <a:lnTo>
                      <a:pt x="8" y="101"/>
                    </a:lnTo>
                    <a:lnTo>
                      <a:pt x="5" y="96"/>
                    </a:lnTo>
                    <a:lnTo>
                      <a:pt x="5"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3" name="Freeform 95"/>
              <p:cNvSpPr>
                <a:spLocks/>
              </p:cNvSpPr>
              <p:nvPr/>
            </p:nvSpPr>
            <p:spPr bwMode="auto">
              <a:xfrm>
                <a:off x="7081838" y="4379913"/>
                <a:ext cx="257175" cy="217488"/>
              </a:xfrm>
              <a:custGeom>
                <a:avLst/>
                <a:gdLst>
                  <a:gd name="T0" fmla="*/ 0 w 162"/>
                  <a:gd name="T1" fmla="*/ 99 h 137"/>
                  <a:gd name="T2" fmla="*/ 0 w 162"/>
                  <a:gd name="T3" fmla="*/ 91 h 137"/>
                  <a:gd name="T4" fmla="*/ 0 w 162"/>
                  <a:gd name="T5" fmla="*/ 78 h 137"/>
                  <a:gd name="T6" fmla="*/ 5 w 162"/>
                  <a:gd name="T7" fmla="*/ 76 h 137"/>
                  <a:gd name="T8" fmla="*/ 8 w 162"/>
                  <a:gd name="T9" fmla="*/ 73 h 137"/>
                  <a:gd name="T10" fmla="*/ 16 w 162"/>
                  <a:gd name="T11" fmla="*/ 71 h 137"/>
                  <a:gd name="T12" fmla="*/ 16 w 162"/>
                  <a:gd name="T13" fmla="*/ 56 h 137"/>
                  <a:gd name="T14" fmla="*/ 18 w 162"/>
                  <a:gd name="T15" fmla="*/ 58 h 137"/>
                  <a:gd name="T16" fmla="*/ 26 w 162"/>
                  <a:gd name="T17" fmla="*/ 56 h 137"/>
                  <a:gd name="T18" fmla="*/ 28 w 162"/>
                  <a:gd name="T19" fmla="*/ 53 h 137"/>
                  <a:gd name="T20" fmla="*/ 26 w 162"/>
                  <a:gd name="T21" fmla="*/ 30 h 137"/>
                  <a:gd name="T22" fmla="*/ 23 w 162"/>
                  <a:gd name="T23" fmla="*/ 20 h 137"/>
                  <a:gd name="T24" fmla="*/ 28 w 162"/>
                  <a:gd name="T25" fmla="*/ 15 h 137"/>
                  <a:gd name="T26" fmla="*/ 46 w 162"/>
                  <a:gd name="T27" fmla="*/ 2 h 137"/>
                  <a:gd name="T28" fmla="*/ 56 w 162"/>
                  <a:gd name="T29" fmla="*/ 0 h 137"/>
                  <a:gd name="T30" fmla="*/ 79 w 162"/>
                  <a:gd name="T31" fmla="*/ 2 h 137"/>
                  <a:gd name="T32" fmla="*/ 104 w 162"/>
                  <a:gd name="T33" fmla="*/ 0 h 137"/>
                  <a:gd name="T34" fmla="*/ 119 w 162"/>
                  <a:gd name="T35" fmla="*/ 2 h 137"/>
                  <a:gd name="T36" fmla="*/ 130 w 162"/>
                  <a:gd name="T37" fmla="*/ 15 h 137"/>
                  <a:gd name="T38" fmla="*/ 147 w 162"/>
                  <a:gd name="T39" fmla="*/ 40 h 137"/>
                  <a:gd name="T40" fmla="*/ 157 w 162"/>
                  <a:gd name="T41" fmla="*/ 68 h 137"/>
                  <a:gd name="T42" fmla="*/ 160 w 162"/>
                  <a:gd name="T43" fmla="*/ 83 h 137"/>
                  <a:gd name="T44" fmla="*/ 162 w 162"/>
                  <a:gd name="T45" fmla="*/ 99 h 137"/>
                  <a:gd name="T46" fmla="*/ 155 w 162"/>
                  <a:gd name="T47" fmla="*/ 121 h 137"/>
                  <a:gd name="T48" fmla="*/ 147 w 162"/>
                  <a:gd name="T49" fmla="*/ 129 h 137"/>
                  <a:gd name="T50" fmla="*/ 135 w 162"/>
                  <a:gd name="T51" fmla="*/ 131 h 137"/>
                  <a:gd name="T52" fmla="*/ 109 w 162"/>
                  <a:gd name="T53" fmla="*/ 137 h 137"/>
                  <a:gd name="T54" fmla="*/ 51 w 162"/>
                  <a:gd name="T55" fmla="*/ 137 h 137"/>
                  <a:gd name="T56" fmla="*/ 38 w 162"/>
                  <a:gd name="T57" fmla="*/ 134 h 137"/>
                  <a:gd name="T58" fmla="*/ 26 w 162"/>
                  <a:gd name="T59" fmla="*/ 131 h 137"/>
                  <a:gd name="T60" fmla="*/ 5 w 162"/>
                  <a:gd name="T61" fmla="*/ 121 h 137"/>
                  <a:gd name="T62" fmla="*/ 0 w 162"/>
                  <a:gd name="T63" fmla="*/ 111 h 137"/>
                  <a:gd name="T64" fmla="*/ 0 w 162"/>
                  <a:gd name="T65" fmla="*/ 9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 h="137">
                    <a:moveTo>
                      <a:pt x="0" y="99"/>
                    </a:moveTo>
                    <a:lnTo>
                      <a:pt x="0" y="99"/>
                    </a:lnTo>
                    <a:lnTo>
                      <a:pt x="0" y="91"/>
                    </a:lnTo>
                    <a:lnTo>
                      <a:pt x="0" y="91"/>
                    </a:lnTo>
                    <a:lnTo>
                      <a:pt x="0" y="81"/>
                    </a:lnTo>
                    <a:lnTo>
                      <a:pt x="0" y="78"/>
                    </a:lnTo>
                    <a:lnTo>
                      <a:pt x="0" y="78"/>
                    </a:lnTo>
                    <a:lnTo>
                      <a:pt x="5" y="76"/>
                    </a:lnTo>
                    <a:lnTo>
                      <a:pt x="8" y="73"/>
                    </a:lnTo>
                    <a:lnTo>
                      <a:pt x="8" y="73"/>
                    </a:lnTo>
                    <a:lnTo>
                      <a:pt x="13" y="73"/>
                    </a:lnTo>
                    <a:lnTo>
                      <a:pt x="16" y="71"/>
                    </a:lnTo>
                    <a:lnTo>
                      <a:pt x="18" y="66"/>
                    </a:lnTo>
                    <a:lnTo>
                      <a:pt x="16" y="56"/>
                    </a:lnTo>
                    <a:lnTo>
                      <a:pt x="16" y="56"/>
                    </a:lnTo>
                    <a:lnTo>
                      <a:pt x="18" y="58"/>
                    </a:lnTo>
                    <a:lnTo>
                      <a:pt x="23" y="58"/>
                    </a:lnTo>
                    <a:lnTo>
                      <a:pt x="26" y="56"/>
                    </a:lnTo>
                    <a:lnTo>
                      <a:pt x="28" y="53"/>
                    </a:lnTo>
                    <a:lnTo>
                      <a:pt x="28" y="53"/>
                    </a:lnTo>
                    <a:lnTo>
                      <a:pt x="28" y="43"/>
                    </a:lnTo>
                    <a:lnTo>
                      <a:pt x="26" y="30"/>
                    </a:lnTo>
                    <a:lnTo>
                      <a:pt x="26" y="30"/>
                    </a:lnTo>
                    <a:lnTo>
                      <a:pt x="23" y="20"/>
                    </a:lnTo>
                    <a:lnTo>
                      <a:pt x="28" y="15"/>
                    </a:lnTo>
                    <a:lnTo>
                      <a:pt x="28" y="15"/>
                    </a:lnTo>
                    <a:lnTo>
                      <a:pt x="46" y="2"/>
                    </a:lnTo>
                    <a:lnTo>
                      <a:pt x="46" y="2"/>
                    </a:lnTo>
                    <a:lnTo>
                      <a:pt x="51" y="0"/>
                    </a:lnTo>
                    <a:lnTo>
                      <a:pt x="56" y="0"/>
                    </a:lnTo>
                    <a:lnTo>
                      <a:pt x="56" y="0"/>
                    </a:lnTo>
                    <a:lnTo>
                      <a:pt x="79" y="2"/>
                    </a:lnTo>
                    <a:lnTo>
                      <a:pt x="104" y="0"/>
                    </a:lnTo>
                    <a:lnTo>
                      <a:pt x="104" y="0"/>
                    </a:lnTo>
                    <a:lnTo>
                      <a:pt x="112" y="0"/>
                    </a:lnTo>
                    <a:lnTo>
                      <a:pt x="119" y="2"/>
                    </a:lnTo>
                    <a:lnTo>
                      <a:pt x="130" y="15"/>
                    </a:lnTo>
                    <a:lnTo>
                      <a:pt x="130" y="15"/>
                    </a:lnTo>
                    <a:lnTo>
                      <a:pt x="140" y="28"/>
                    </a:lnTo>
                    <a:lnTo>
                      <a:pt x="147" y="40"/>
                    </a:lnTo>
                    <a:lnTo>
                      <a:pt x="147" y="40"/>
                    </a:lnTo>
                    <a:lnTo>
                      <a:pt x="157" y="68"/>
                    </a:lnTo>
                    <a:lnTo>
                      <a:pt x="157" y="68"/>
                    </a:lnTo>
                    <a:lnTo>
                      <a:pt x="160" y="83"/>
                    </a:lnTo>
                    <a:lnTo>
                      <a:pt x="162" y="99"/>
                    </a:lnTo>
                    <a:lnTo>
                      <a:pt x="162" y="99"/>
                    </a:lnTo>
                    <a:lnTo>
                      <a:pt x="160" y="111"/>
                    </a:lnTo>
                    <a:lnTo>
                      <a:pt x="155" y="121"/>
                    </a:lnTo>
                    <a:lnTo>
                      <a:pt x="155" y="121"/>
                    </a:lnTo>
                    <a:lnTo>
                      <a:pt x="147" y="129"/>
                    </a:lnTo>
                    <a:lnTo>
                      <a:pt x="135" y="131"/>
                    </a:lnTo>
                    <a:lnTo>
                      <a:pt x="135" y="131"/>
                    </a:lnTo>
                    <a:lnTo>
                      <a:pt x="125" y="134"/>
                    </a:lnTo>
                    <a:lnTo>
                      <a:pt x="109" y="137"/>
                    </a:lnTo>
                    <a:lnTo>
                      <a:pt x="109" y="137"/>
                    </a:lnTo>
                    <a:lnTo>
                      <a:pt x="51" y="137"/>
                    </a:lnTo>
                    <a:lnTo>
                      <a:pt x="51" y="137"/>
                    </a:lnTo>
                    <a:lnTo>
                      <a:pt x="38" y="134"/>
                    </a:lnTo>
                    <a:lnTo>
                      <a:pt x="26" y="131"/>
                    </a:lnTo>
                    <a:lnTo>
                      <a:pt x="26" y="131"/>
                    </a:lnTo>
                    <a:lnTo>
                      <a:pt x="16" y="129"/>
                    </a:lnTo>
                    <a:lnTo>
                      <a:pt x="5" y="121"/>
                    </a:lnTo>
                    <a:lnTo>
                      <a:pt x="5" y="121"/>
                    </a:lnTo>
                    <a:lnTo>
                      <a:pt x="0" y="111"/>
                    </a:lnTo>
                    <a:lnTo>
                      <a:pt x="0" y="99"/>
                    </a:lnTo>
                    <a:lnTo>
                      <a:pt x="0" y="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4" name="Freeform 96"/>
              <p:cNvSpPr>
                <a:spLocks/>
              </p:cNvSpPr>
              <p:nvPr/>
            </p:nvSpPr>
            <p:spPr bwMode="auto">
              <a:xfrm>
                <a:off x="7170738" y="4391026"/>
                <a:ext cx="80962" cy="65088"/>
              </a:xfrm>
              <a:custGeom>
                <a:avLst/>
                <a:gdLst>
                  <a:gd name="T0" fmla="*/ 0 w 51"/>
                  <a:gd name="T1" fmla="*/ 0 h 41"/>
                  <a:gd name="T2" fmla="*/ 0 w 51"/>
                  <a:gd name="T3" fmla="*/ 0 h 41"/>
                  <a:gd name="T4" fmla="*/ 25 w 51"/>
                  <a:gd name="T5" fmla="*/ 41 h 41"/>
                  <a:gd name="T6" fmla="*/ 25 w 51"/>
                  <a:gd name="T7" fmla="*/ 41 h 41"/>
                  <a:gd name="T8" fmla="*/ 51 w 51"/>
                  <a:gd name="T9" fmla="*/ 0 h 41"/>
                  <a:gd name="T10" fmla="*/ 51 w 51"/>
                  <a:gd name="T11" fmla="*/ 0 h 41"/>
                  <a:gd name="T12" fmla="*/ 36 w 51"/>
                  <a:gd name="T13" fmla="*/ 3 h 41"/>
                  <a:gd name="T14" fmla="*/ 23 w 51"/>
                  <a:gd name="T15" fmla="*/ 3 h 41"/>
                  <a:gd name="T16" fmla="*/ 13 w 51"/>
                  <a:gd name="T17" fmla="*/ 3 h 41"/>
                  <a:gd name="T18" fmla="*/ 0 w 51"/>
                  <a:gd name="T19" fmla="*/ 0 h 41"/>
                  <a:gd name="T20" fmla="*/ 0 w 51"/>
                  <a:gd name="T21"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41">
                    <a:moveTo>
                      <a:pt x="0" y="0"/>
                    </a:moveTo>
                    <a:lnTo>
                      <a:pt x="0" y="0"/>
                    </a:lnTo>
                    <a:lnTo>
                      <a:pt x="25" y="41"/>
                    </a:lnTo>
                    <a:lnTo>
                      <a:pt x="25" y="41"/>
                    </a:lnTo>
                    <a:lnTo>
                      <a:pt x="51" y="0"/>
                    </a:lnTo>
                    <a:lnTo>
                      <a:pt x="51" y="0"/>
                    </a:lnTo>
                    <a:lnTo>
                      <a:pt x="36" y="3"/>
                    </a:lnTo>
                    <a:lnTo>
                      <a:pt x="23" y="3"/>
                    </a:lnTo>
                    <a:lnTo>
                      <a:pt x="13" y="3"/>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5" name="Freeform 97"/>
              <p:cNvSpPr>
                <a:spLocks/>
              </p:cNvSpPr>
              <p:nvPr/>
            </p:nvSpPr>
            <p:spPr bwMode="auto">
              <a:xfrm>
                <a:off x="7046913" y="4338638"/>
                <a:ext cx="103187" cy="60325"/>
              </a:xfrm>
              <a:custGeom>
                <a:avLst/>
                <a:gdLst>
                  <a:gd name="T0" fmla="*/ 63 w 65"/>
                  <a:gd name="T1" fmla="*/ 21 h 38"/>
                  <a:gd name="T2" fmla="*/ 63 w 65"/>
                  <a:gd name="T3" fmla="*/ 21 h 38"/>
                  <a:gd name="T4" fmla="*/ 58 w 65"/>
                  <a:gd name="T5" fmla="*/ 26 h 38"/>
                  <a:gd name="T6" fmla="*/ 50 w 65"/>
                  <a:gd name="T7" fmla="*/ 31 h 38"/>
                  <a:gd name="T8" fmla="*/ 50 w 65"/>
                  <a:gd name="T9" fmla="*/ 31 h 38"/>
                  <a:gd name="T10" fmla="*/ 45 w 65"/>
                  <a:gd name="T11" fmla="*/ 36 h 38"/>
                  <a:gd name="T12" fmla="*/ 40 w 65"/>
                  <a:gd name="T13" fmla="*/ 38 h 38"/>
                  <a:gd name="T14" fmla="*/ 40 w 65"/>
                  <a:gd name="T15" fmla="*/ 38 h 38"/>
                  <a:gd name="T16" fmla="*/ 35 w 65"/>
                  <a:gd name="T17" fmla="*/ 38 h 38"/>
                  <a:gd name="T18" fmla="*/ 30 w 65"/>
                  <a:gd name="T19" fmla="*/ 36 h 38"/>
                  <a:gd name="T20" fmla="*/ 30 w 65"/>
                  <a:gd name="T21" fmla="*/ 36 h 38"/>
                  <a:gd name="T22" fmla="*/ 17 w 65"/>
                  <a:gd name="T23" fmla="*/ 36 h 38"/>
                  <a:gd name="T24" fmla="*/ 17 w 65"/>
                  <a:gd name="T25" fmla="*/ 36 h 38"/>
                  <a:gd name="T26" fmla="*/ 5 w 65"/>
                  <a:gd name="T27" fmla="*/ 38 h 38"/>
                  <a:gd name="T28" fmla="*/ 5 w 65"/>
                  <a:gd name="T29" fmla="*/ 38 h 38"/>
                  <a:gd name="T30" fmla="*/ 0 w 65"/>
                  <a:gd name="T31" fmla="*/ 38 h 38"/>
                  <a:gd name="T32" fmla="*/ 0 w 65"/>
                  <a:gd name="T33" fmla="*/ 38 h 38"/>
                  <a:gd name="T34" fmla="*/ 0 w 65"/>
                  <a:gd name="T35" fmla="*/ 33 h 38"/>
                  <a:gd name="T36" fmla="*/ 0 w 65"/>
                  <a:gd name="T37" fmla="*/ 33 h 38"/>
                  <a:gd name="T38" fmla="*/ 2 w 65"/>
                  <a:gd name="T39" fmla="*/ 26 h 38"/>
                  <a:gd name="T40" fmla="*/ 2 w 65"/>
                  <a:gd name="T41" fmla="*/ 26 h 38"/>
                  <a:gd name="T42" fmla="*/ 10 w 65"/>
                  <a:gd name="T43" fmla="*/ 13 h 38"/>
                  <a:gd name="T44" fmla="*/ 10 w 65"/>
                  <a:gd name="T45" fmla="*/ 13 h 38"/>
                  <a:gd name="T46" fmla="*/ 15 w 65"/>
                  <a:gd name="T47" fmla="*/ 8 h 38"/>
                  <a:gd name="T48" fmla="*/ 25 w 65"/>
                  <a:gd name="T49" fmla="*/ 3 h 38"/>
                  <a:gd name="T50" fmla="*/ 25 w 65"/>
                  <a:gd name="T51" fmla="*/ 3 h 38"/>
                  <a:gd name="T52" fmla="*/ 33 w 65"/>
                  <a:gd name="T53" fmla="*/ 0 h 38"/>
                  <a:gd name="T54" fmla="*/ 43 w 65"/>
                  <a:gd name="T55" fmla="*/ 0 h 38"/>
                  <a:gd name="T56" fmla="*/ 43 w 65"/>
                  <a:gd name="T57" fmla="*/ 0 h 38"/>
                  <a:gd name="T58" fmla="*/ 53 w 65"/>
                  <a:gd name="T59" fmla="*/ 0 h 38"/>
                  <a:gd name="T60" fmla="*/ 58 w 65"/>
                  <a:gd name="T61" fmla="*/ 3 h 38"/>
                  <a:gd name="T62" fmla="*/ 58 w 65"/>
                  <a:gd name="T63" fmla="*/ 3 h 38"/>
                  <a:gd name="T64" fmla="*/ 63 w 65"/>
                  <a:gd name="T65" fmla="*/ 6 h 38"/>
                  <a:gd name="T66" fmla="*/ 65 w 65"/>
                  <a:gd name="T67" fmla="*/ 11 h 38"/>
                  <a:gd name="T68" fmla="*/ 65 w 65"/>
                  <a:gd name="T69" fmla="*/ 11 h 38"/>
                  <a:gd name="T70" fmla="*/ 65 w 65"/>
                  <a:gd name="T71" fmla="*/ 16 h 38"/>
                  <a:gd name="T72" fmla="*/ 63 w 65"/>
                  <a:gd name="T73" fmla="*/ 21 h 38"/>
                  <a:gd name="T74" fmla="*/ 63 w 65"/>
                  <a:gd name="T75" fmla="*/ 2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5" h="38">
                    <a:moveTo>
                      <a:pt x="63" y="21"/>
                    </a:moveTo>
                    <a:lnTo>
                      <a:pt x="63" y="21"/>
                    </a:lnTo>
                    <a:lnTo>
                      <a:pt x="58" y="26"/>
                    </a:lnTo>
                    <a:lnTo>
                      <a:pt x="50" y="31"/>
                    </a:lnTo>
                    <a:lnTo>
                      <a:pt x="50" y="31"/>
                    </a:lnTo>
                    <a:lnTo>
                      <a:pt x="45" y="36"/>
                    </a:lnTo>
                    <a:lnTo>
                      <a:pt x="40" y="38"/>
                    </a:lnTo>
                    <a:lnTo>
                      <a:pt x="40" y="38"/>
                    </a:lnTo>
                    <a:lnTo>
                      <a:pt x="35" y="38"/>
                    </a:lnTo>
                    <a:lnTo>
                      <a:pt x="30" y="36"/>
                    </a:lnTo>
                    <a:lnTo>
                      <a:pt x="30" y="36"/>
                    </a:lnTo>
                    <a:lnTo>
                      <a:pt x="17" y="36"/>
                    </a:lnTo>
                    <a:lnTo>
                      <a:pt x="17" y="36"/>
                    </a:lnTo>
                    <a:lnTo>
                      <a:pt x="5" y="38"/>
                    </a:lnTo>
                    <a:lnTo>
                      <a:pt x="5" y="38"/>
                    </a:lnTo>
                    <a:lnTo>
                      <a:pt x="0" y="38"/>
                    </a:lnTo>
                    <a:lnTo>
                      <a:pt x="0" y="38"/>
                    </a:lnTo>
                    <a:lnTo>
                      <a:pt x="0" y="33"/>
                    </a:lnTo>
                    <a:lnTo>
                      <a:pt x="0" y="33"/>
                    </a:lnTo>
                    <a:lnTo>
                      <a:pt x="2" y="26"/>
                    </a:lnTo>
                    <a:lnTo>
                      <a:pt x="2" y="26"/>
                    </a:lnTo>
                    <a:lnTo>
                      <a:pt x="10" y="13"/>
                    </a:lnTo>
                    <a:lnTo>
                      <a:pt x="10" y="13"/>
                    </a:lnTo>
                    <a:lnTo>
                      <a:pt x="15" y="8"/>
                    </a:lnTo>
                    <a:lnTo>
                      <a:pt x="25" y="3"/>
                    </a:lnTo>
                    <a:lnTo>
                      <a:pt x="25" y="3"/>
                    </a:lnTo>
                    <a:lnTo>
                      <a:pt x="33" y="0"/>
                    </a:lnTo>
                    <a:lnTo>
                      <a:pt x="43" y="0"/>
                    </a:lnTo>
                    <a:lnTo>
                      <a:pt x="43" y="0"/>
                    </a:lnTo>
                    <a:lnTo>
                      <a:pt x="53" y="0"/>
                    </a:lnTo>
                    <a:lnTo>
                      <a:pt x="58" y="3"/>
                    </a:lnTo>
                    <a:lnTo>
                      <a:pt x="58" y="3"/>
                    </a:lnTo>
                    <a:lnTo>
                      <a:pt x="63" y="6"/>
                    </a:lnTo>
                    <a:lnTo>
                      <a:pt x="65" y="11"/>
                    </a:lnTo>
                    <a:lnTo>
                      <a:pt x="65" y="11"/>
                    </a:lnTo>
                    <a:lnTo>
                      <a:pt x="65" y="16"/>
                    </a:lnTo>
                    <a:lnTo>
                      <a:pt x="63" y="21"/>
                    </a:lnTo>
                    <a:lnTo>
                      <a:pt x="63" y="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6" name="Freeform 98"/>
              <p:cNvSpPr>
                <a:spLocks/>
              </p:cNvSpPr>
              <p:nvPr/>
            </p:nvSpPr>
            <p:spPr bwMode="auto">
              <a:xfrm>
                <a:off x="7408863" y="4206876"/>
                <a:ext cx="171450" cy="165100"/>
              </a:xfrm>
              <a:custGeom>
                <a:avLst/>
                <a:gdLst>
                  <a:gd name="T0" fmla="*/ 0 w 108"/>
                  <a:gd name="T1" fmla="*/ 38 h 104"/>
                  <a:gd name="T2" fmla="*/ 0 w 108"/>
                  <a:gd name="T3" fmla="*/ 38 h 104"/>
                  <a:gd name="T4" fmla="*/ 2 w 108"/>
                  <a:gd name="T5" fmla="*/ 51 h 104"/>
                  <a:gd name="T6" fmla="*/ 5 w 108"/>
                  <a:gd name="T7" fmla="*/ 63 h 104"/>
                  <a:gd name="T8" fmla="*/ 10 w 108"/>
                  <a:gd name="T9" fmla="*/ 73 h 104"/>
                  <a:gd name="T10" fmla="*/ 17 w 108"/>
                  <a:gd name="T11" fmla="*/ 83 h 104"/>
                  <a:gd name="T12" fmla="*/ 25 w 108"/>
                  <a:gd name="T13" fmla="*/ 91 h 104"/>
                  <a:gd name="T14" fmla="*/ 32 w 108"/>
                  <a:gd name="T15" fmla="*/ 99 h 104"/>
                  <a:gd name="T16" fmla="*/ 43 w 108"/>
                  <a:gd name="T17" fmla="*/ 101 h 104"/>
                  <a:gd name="T18" fmla="*/ 53 w 108"/>
                  <a:gd name="T19" fmla="*/ 104 h 104"/>
                  <a:gd name="T20" fmla="*/ 53 w 108"/>
                  <a:gd name="T21" fmla="*/ 104 h 104"/>
                  <a:gd name="T22" fmla="*/ 63 w 108"/>
                  <a:gd name="T23" fmla="*/ 101 h 104"/>
                  <a:gd name="T24" fmla="*/ 73 w 108"/>
                  <a:gd name="T25" fmla="*/ 96 h 104"/>
                  <a:gd name="T26" fmla="*/ 81 w 108"/>
                  <a:gd name="T27" fmla="*/ 91 h 104"/>
                  <a:gd name="T28" fmla="*/ 88 w 108"/>
                  <a:gd name="T29" fmla="*/ 83 h 104"/>
                  <a:gd name="T30" fmla="*/ 96 w 108"/>
                  <a:gd name="T31" fmla="*/ 73 h 104"/>
                  <a:gd name="T32" fmla="*/ 101 w 108"/>
                  <a:gd name="T33" fmla="*/ 63 h 104"/>
                  <a:gd name="T34" fmla="*/ 108 w 108"/>
                  <a:gd name="T35" fmla="*/ 40 h 104"/>
                  <a:gd name="T36" fmla="*/ 108 w 108"/>
                  <a:gd name="T37" fmla="*/ 40 h 104"/>
                  <a:gd name="T38" fmla="*/ 96 w 108"/>
                  <a:gd name="T39" fmla="*/ 35 h 104"/>
                  <a:gd name="T40" fmla="*/ 81 w 108"/>
                  <a:gd name="T41" fmla="*/ 25 h 104"/>
                  <a:gd name="T42" fmla="*/ 81 w 108"/>
                  <a:gd name="T43" fmla="*/ 25 h 104"/>
                  <a:gd name="T44" fmla="*/ 58 w 108"/>
                  <a:gd name="T45" fmla="*/ 10 h 104"/>
                  <a:gd name="T46" fmla="*/ 50 w 108"/>
                  <a:gd name="T47" fmla="*/ 2 h 104"/>
                  <a:gd name="T48" fmla="*/ 43 w 108"/>
                  <a:gd name="T49" fmla="*/ 0 h 104"/>
                  <a:gd name="T50" fmla="*/ 43 w 108"/>
                  <a:gd name="T51" fmla="*/ 0 h 104"/>
                  <a:gd name="T52" fmla="*/ 40 w 108"/>
                  <a:gd name="T53" fmla="*/ 2 h 104"/>
                  <a:gd name="T54" fmla="*/ 40 w 108"/>
                  <a:gd name="T55" fmla="*/ 2 h 104"/>
                  <a:gd name="T56" fmla="*/ 30 w 108"/>
                  <a:gd name="T57" fmla="*/ 5 h 104"/>
                  <a:gd name="T58" fmla="*/ 17 w 108"/>
                  <a:gd name="T59" fmla="*/ 10 h 104"/>
                  <a:gd name="T60" fmla="*/ 17 w 108"/>
                  <a:gd name="T61" fmla="*/ 10 h 104"/>
                  <a:gd name="T62" fmla="*/ 10 w 108"/>
                  <a:gd name="T63" fmla="*/ 15 h 104"/>
                  <a:gd name="T64" fmla="*/ 5 w 108"/>
                  <a:gd name="T65" fmla="*/ 20 h 104"/>
                  <a:gd name="T66" fmla="*/ 2 w 108"/>
                  <a:gd name="T67" fmla="*/ 28 h 104"/>
                  <a:gd name="T68" fmla="*/ 0 w 108"/>
                  <a:gd name="T69" fmla="*/ 38 h 104"/>
                  <a:gd name="T70" fmla="*/ 0 w 108"/>
                  <a:gd name="T71" fmla="*/ 38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8" h="104">
                    <a:moveTo>
                      <a:pt x="0" y="38"/>
                    </a:moveTo>
                    <a:lnTo>
                      <a:pt x="0" y="38"/>
                    </a:lnTo>
                    <a:lnTo>
                      <a:pt x="2" y="51"/>
                    </a:lnTo>
                    <a:lnTo>
                      <a:pt x="5" y="63"/>
                    </a:lnTo>
                    <a:lnTo>
                      <a:pt x="10" y="73"/>
                    </a:lnTo>
                    <a:lnTo>
                      <a:pt x="17" y="83"/>
                    </a:lnTo>
                    <a:lnTo>
                      <a:pt x="25" y="91"/>
                    </a:lnTo>
                    <a:lnTo>
                      <a:pt x="32" y="99"/>
                    </a:lnTo>
                    <a:lnTo>
                      <a:pt x="43" y="101"/>
                    </a:lnTo>
                    <a:lnTo>
                      <a:pt x="53" y="104"/>
                    </a:lnTo>
                    <a:lnTo>
                      <a:pt x="53" y="104"/>
                    </a:lnTo>
                    <a:lnTo>
                      <a:pt x="63" y="101"/>
                    </a:lnTo>
                    <a:lnTo>
                      <a:pt x="73" y="96"/>
                    </a:lnTo>
                    <a:lnTo>
                      <a:pt x="81" y="91"/>
                    </a:lnTo>
                    <a:lnTo>
                      <a:pt x="88" y="83"/>
                    </a:lnTo>
                    <a:lnTo>
                      <a:pt x="96" y="73"/>
                    </a:lnTo>
                    <a:lnTo>
                      <a:pt x="101" y="63"/>
                    </a:lnTo>
                    <a:lnTo>
                      <a:pt x="108" y="40"/>
                    </a:lnTo>
                    <a:lnTo>
                      <a:pt x="108" y="40"/>
                    </a:lnTo>
                    <a:lnTo>
                      <a:pt x="96" y="35"/>
                    </a:lnTo>
                    <a:lnTo>
                      <a:pt x="81" y="25"/>
                    </a:lnTo>
                    <a:lnTo>
                      <a:pt x="81" y="25"/>
                    </a:lnTo>
                    <a:lnTo>
                      <a:pt x="58" y="10"/>
                    </a:lnTo>
                    <a:lnTo>
                      <a:pt x="50" y="2"/>
                    </a:lnTo>
                    <a:lnTo>
                      <a:pt x="43" y="0"/>
                    </a:lnTo>
                    <a:lnTo>
                      <a:pt x="43" y="0"/>
                    </a:lnTo>
                    <a:lnTo>
                      <a:pt x="40" y="2"/>
                    </a:lnTo>
                    <a:lnTo>
                      <a:pt x="40" y="2"/>
                    </a:lnTo>
                    <a:lnTo>
                      <a:pt x="30" y="5"/>
                    </a:lnTo>
                    <a:lnTo>
                      <a:pt x="17" y="10"/>
                    </a:lnTo>
                    <a:lnTo>
                      <a:pt x="17" y="10"/>
                    </a:lnTo>
                    <a:lnTo>
                      <a:pt x="10" y="15"/>
                    </a:lnTo>
                    <a:lnTo>
                      <a:pt x="5" y="20"/>
                    </a:lnTo>
                    <a:lnTo>
                      <a:pt x="2" y="28"/>
                    </a:lnTo>
                    <a:lnTo>
                      <a:pt x="0" y="38"/>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7" name="Freeform 99"/>
              <p:cNvSpPr>
                <a:spLocks/>
              </p:cNvSpPr>
              <p:nvPr/>
            </p:nvSpPr>
            <p:spPr bwMode="auto">
              <a:xfrm>
                <a:off x="7388225" y="4106863"/>
                <a:ext cx="217487" cy="168275"/>
              </a:xfrm>
              <a:custGeom>
                <a:avLst/>
                <a:gdLst>
                  <a:gd name="T0" fmla="*/ 132 w 137"/>
                  <a:gd name="T1" fmla="*/ 96 h 106"/>
                  <a:gd name="T2" fmla="*/ 132 w 137"/>
                  <a:gd name="T3" fmla="*/ 96 h 106"/>
                  <a:gd name="T4" fmla="*/ 134 w 137"/>
                  <a:gd name="T5" fmla="*/ 78 h 106"/>
                  <a:gd name="T6" fmla="*/ 132 w 137"/>
                  <a:gd name="T7" fmla="*/ 58 h 106"/>
                  <a:gd name="T8" fmla="*/ 132 w 137"/>
                  <a:gd name="T9" fmla="*/ 58 h 106"/>
                  <a:gd name="T10" fmla="*/ 137 w 137"/>
                  <a:gd name="T11" fmla="*/ 65 h 106"/>
                  <a:gd name="T12" fmla="*/ 137 w 137"/>
                  <a:gd name="T13" fmla="*/ 65 h 106"/>
                  <a:gd name="T14" fmla="*/ 137 w 137"/>
                  <a:gd name="T15" fmla="*/ 65 h 106"/>
                  <a:gd name="T16" fmla="*/ 137 w 137"/>
                  <a:gd name="T17" fmla="*/ 65 h 106"/>
                  <a:gd name="T18" fmla="*/ 134 w 137"/>
                  <a:gd name="T19" fmla="*/ 48 h 106"/>
                  <a:gd name="T20" fmla="*/ 129 w 137"/>
                  <a:gd name="T21" fmla="*/ 32 h 106"/>
                  <a:gd name="T22" fmla="*/ 121 w 137"/>
                  <a:gd name="T23" fmla="*/ 22 h 106"/>
                  <a:gd name="T24" fmla="*/ 111 w 137"/>
                  <a:gd name="T25" fmla="*/ 15 h 106"/>
                  <a:gd name="T26" fmla="*/ 111 w 137"/>
                  <a:gd name="T27" fmla="*/ 15 h 106"/>
                  <a:gd name="T28" fmla="*/ 96 w 137"/>
                  <a:gd name="T29" fmla="*/ 5 h 106"/>
                  <a:gd name="T30" fmla="*/ 76 w 137"/>
                  <a:gd name="T31" fmla="*/ 0 h 106"/>
                  <a:gd name="T32" fmla="*/ 66 w 137"/>
                  <a:gd name="T33" fmla="*/ 0 h 106"/>
                  <a:gd name="T34" fmla="*/ 56 w 137"/>
                  <a:gd name="T35" fmla="*/ 2 h 106"/>
                  <a:gd name="T36" fmla="*/ 45 w 137"/>
                  <a:gd name="T37" fmla="*/ 5 h 106"/>
                  <a:gd name="T38" fmla="*/ 35 w 137"/>
                  <a:gd name="T39" fmla="*/ 12 h 106"/>
                  <a:gd name="T40" fmla="*/ 35 w 137"/>
                  <a:gd name="T41" fmla="*/ 12 h 106"/>
                  <a:gd name="T42" fmla="*/ 23 w 137"/>
                  <a:gd name="T43" fmla="*/ 15 h 106"/>
                  <a:gd name="T44" fmla="*/ 15 w 137"/>
                  <a:gd name="T45" fmla="*/ 22 h 106"/>
                  <a:gd name="T46" fmla="*/ 7 w 137"/>
                  <a:gd name="T47" fmla="*/ 30 h 106"/>
                  <a:gd name="T48" fmla="*/ 2 w 137"/>
                  <a:gd name="T49" fmla="*/ 43 h 106"/>
                  <a:gd name="T50" fmla="*/ 0 w 137"/>
                  <a:gd name="T51" fmla="*/ 55 h 106"/>
                  <a:gd name="T52" fmla="*/ 0 w 137"/>
                  <a:gd name="T53" fmla="*/ 70 h 106"/>
                  <a:gd name="T54" fmla="*/ 0 w 137"/>
                  <a:gd name="T55" fmla="*/ 86 h 106"/>
                  <a:gd name="T56" fmla="*/ 5 w 137"/>
                  <a:gd name="T57" fmla="*/ 98 h 106"/>
                  <a:gd name="T58" fmla="*/ 5 w 137"/>
                  <a:gd name="T59" fmla="*/ 98 h 106"/>
                  <a:gd name="T60" fmla="*/ 7 w 137"/>
                  <a:gd name="T61" fmla="*/ 106 h 106"/>
                  <a:gd name="T62" fmla="*/ 10 w 137"/>
                  <a:gd name="T63" fmla="*/ 106 h 106"/>
                  <a:gd name="T64" fmla="*/ 10 w 137"/>
                  <a:gd name="T65" fmla="*/ 106 h 106"/>
                  <a:gd name="T66" fmla="*/ 10 w 137"/>
                  <a:gd name="T67" fmla="*/ 96 h 106"/>
                  <a:gd name="T68" fmla="*/ 10 w 137"/>
                  <a:gd name="T69" fmla="*/ 96 h 106"/>
                  <a:gd name="T70" fmla="*/ 13 w 137"/>
                  <a:gd name="T71" fmla="*/ 88 h 106"/>
                  <a:gd name="T72" fmla="*/ 15 w 137"/>
                  <a:gd name="T73" fmla="*/ 81 h 106"/>
                  <a:gd name="T74" fmla="*/ 15 w 137"/>
                  <a:gd name="T75" fmla="*/ 81 h 106"/>
                  <a:gd name="T76" fmla="*/ 23 w 137"/>
                  <a:gd name="T77" fmla="*/ 73 h 106"/>
                  <a:gd name="T78" fmla="*/ 30 w 137"/>
                  <a:gd name="T79" fmla="*/ 68 h 106"/>
                  <a:gd name="T80" fmla="*/ 30 w 137"/>
                  <a:gd name="T81" fmla="*/ 68 h 106"/>
                  <a:gd name="T82" fmla="*/ 40 w 137"/>
                  <a:gd name="T83" fmla="*/ 63 h 106"/>
                  <a:gd name="T84" fmla="*/ 53 w 137"/>
                  <a:gd name="T85" fmla="*/ 60 h 106"/>
                  <a:gd name="T86" fmla="*/ 53 w 137"/>
                  <a:gd name="T87" fmla="*/ 60 h 106"/>
                  <a:gd name="T88" fmla="*/ 58 w 137"/>
                  <a:gd name="T89" fmla="*/ 60 h 106"/>
                  <a:gd name="T90" fmla="*/ 66 w 137"/>
                  <a:gd name="T91" fmla="*/ 65 h 106"/>
                  <a:gd name="T92" fmla="*/ 81 w 137"/>
                  <a:gd name="T93" fmla="*/ 76 h 106"/>
                  <a:gd name="T94" fmla="*/ 101 w 137"/>
                  <a:gd name="T95" fmla="*/ 91 h 106"/>
                  <a:gd name="T96" fmla="*/ 114 w 137"/>
                  <a:gd name="T97" fmla="*/ 96 h 106"/>
                  <a:gd name="T98" fmla="*/ 127 w 137"/>
                  <a:gd name="T99" fmla="*/ 101 h 106"/>
                  <a:gd name="T100" fmla="*/ 127 w 137"/>
                  <a:gd name="T101" fmla="*/ 101 h 106"/>
                  <a:gd name="T102" fmla="*/ 129 w 137"/>
                  <a:gd name="T103" fmla="*/ 101 h 106"/>
                  <a:gd name="T104" fmla="*/ 132 w 137"/>
                  <a:gd name="T105" fmla="*/ 96 h 106"/>
                  <a:gd name="T106" fmla="*/ 132 w 137"/>
                  <a:gd name="T107" fmla="*/ 9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7" h="106">
                    <a:moveTo>
                      <a:pt x="132" y="96"/>
                    </a:moveTo>
                    <a:lnTo>
                      <a:pt x="132" y="96"/>
                    </a:lnTo>
                    <a:lnTo>
                      <a:pt x="134" y="78"/>
                    </a:lnTo>
                    <a:lnTo>
                      <a:pt x="132" y="58"/>
                    </a:lnTo>
                    <a:lnTo>
                      <a:pt x="132" y="58"/>
                    </a:lnTo>
                    <a:lnTo>
                      <a:pt x="137" y="65"/>
                    </a:lnTo>
                    <a:lnTo>
                      <a:pt x="137" y="65"/>
                    </a:lnTo>
                    <a:lnTo>
                      <a:pt x="137" y="65"/>
                    </a:lnTo>
                    <a:lnTo>
                      <a:pt x="137" y="65"/>
                    </a:lnTo>
                    <a:lnTo>
                      <a:pt x="134" y="48"/>
                    </a:lnTo>
                    <a:lnTo>
                      <a:pt x="129" y="32"/>
                    </a:lnTo>
                    <a:lnTo>
                      <a:pt x="121" y="22"/>
                    </a:lnTo>
                    <a:lnTo>
                      <a:pt x="111" y="15"/>
                    </a:lnTo>
                    <a:lnTo>
                      <a:pt x="111" y="15"/>
                    </a:lnTo>
                    <a:lnTo>
                      <a:pt x="96" y="5"/>
                    </a:lnTo>
                    <a:lnTo>
                      <a:pt x="76" y="0"/>
                    </a:lnTo>
                    <a:lnTo>
                      <a:pt x="66" y="0"/>
                    </a:lnTo>
                    <a:lnTo>
                      <a:pt x="56" y="2"/>
                    </a:lnTo>
                    <a:lnTo>
                      <a:pt x="45" y="5"/>
                    </a:lnTo>
                    <a:lnTo>
                      <a:pt x="35" y="12"/>
                    </a:lnTo>
                    <a:lnTo>
                      <a:pt x="35" y="12"/>
                    </a:lnTo>
                    <a:lnTo>
                      <a:pt x="23" y="15"/>
                    </a:lnTo>
                    <a:lnTo>
                      <a:pt x="15" y="22"/>
                    </a:lnTo>
                    <a:lnTo>
                      <a:pt x="7" y="30"/>
                    </a:lnTo>
                    <a:lnTo>
                      <a:pt x="2" y="43"/>
                    </a:lnTo>
                    <a:lnTo>
                      <a:pt x="0" y="55"/>
                    </a:lnTo>
                    <a:lnTo>
                      <a:pt x="0" y="70"/>
                    </a:lnTo>
                    <a:lnTo>
                      <a:pt x="0" y="86"/>
                    </a:lnTo>
                    <a:lnTo>
                      <a:pt x="5" y="98"/>
                    </a:lnTo>
                    <a:lnTo>
                      <a:pt x="5" y="98"/>
                    </a:lnTo>
                    <a:lnTo>
                      <a:pt x="7" y="106"/>
                    </a:lnTo>
                    <a:lnTo>
                      <a:pt x="10" y="106"/>
                    </a:lnTo>
                    <a:lnTo>
                      <a:pt x="10" y="106"/>
                    </a:lnTo>
                    <a:lnTo>
                      <a:pt x="10" y="96"/>
                    </a:lnTo>
                    <a:lnTo>
                      <a:pt x="10" y="96"/>
                    </a:lnTo>
                    <a:lnTo>
                      <a:pt x="13" y="88"/>
                    </a:lnTo>
                    <a:lnTo>
                      <a:pt x="15" y="81"/>
                    </a:lnTo>
                    <a:lnTo>
                      <a:pt x="15" y="81"/>
                    </a:lnTo>
                    <a:lnTo>
                      <a:pt x="23" y="73"/>
                    </a:lnTo>
                    <a:lnTo>
                      <a:pt x="30" y="68"/>
                    </a:lnTo>
                    <a:lnTo>
                      <a:pt x="30" y="68"/>
                    </a:lnTo>
                    <a:lnTo>
                      <a:pt x="40" y="63"/>
                    </a:lnTo>
                    <a:lnTo>
                      <a:pt x="53" y="60"/>
                    </a:lnTo>
                    <a:lnTo>
                      <a:pt x="53" y="60"/>
                    </a:lnTo>
                    <a:lnTo>
                      <a:pt x="58" y="60"/>
                    </a:lnTo>
                    <a:lnTo>
                      <a:pt x="66" y="65"/>
                    </a:lnTo>
                    <a:lnTo>
                      <a:pt x="81" y="76"/>
                    </a:lnTo>
                    <a:lnTo>
                      <a:pt x="101" y="91"/>
                    </a:lnTo>
                    <a:lnTo>
                      <a:pt x="114" y="96"/>
                    </a:lnTo>
                    <a:lnTo>
                      <a:pt x="127" y="101"/>
                    </a:lnTo>
                    <a:lnTo>
                      <a:pt x="127" y="101"/>
                    </a:lnTo>
                    <a:lnTo>
                      <a:pt x="129" y="101"/>
                    </a:lnTo>
                    <a:lnTo>
                      <a:pt x="132" y="96"/>
                    </a:lnTo>
                    <a:lnTo>
                      <a:pt x="132"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8" name="Freeform 100"/>
              <p:cNvSpPr>
                <a:spLocks/>
              </p:cNvSpPr>
              <p:nvPr/>
            </p:nvSpPr>
            <p:spPr bwMode="auto">
              <a:xfrm>
                <a:off x="7270750" y="4351338"/>
                <a:ext cx="133350" cy="88900"/>
              </a:xfrm>
              <a:custGeom>
                <a:avLst/>
                <a:gdLst>
                  <a:gd name="T0" fmla="*/ 0 w 84"/>
                  <a:gd name="T1" fmla="*/ 0 h 56"/>
                  <a:gd name="T2" fmla="*/ 0 w 84"/>
                  <a:gd name="T3" fmla="*/ 0 h 56"/>
                  <a:gd name="T4" fmla="*/ 0 w 84"/>
                  <a:gd name="T5" fmla="*/ 5 h 56"/>
                  <a:gd name="T6" fmla="*/ 3 w 84"/>
                  <a:gd name="T7" fmla="*/ 10 h 56"/>
                  <a:gd name="T8" fmla="*/ 3 w 84"/>
                  <a:gd name="T9" fmla="*/ 10 h 56"/>
                  <a:gd name="T10" fmla="*/ 13 w 84"/>
                  <a:gd name="T11" fmla="*/ 25 h 56"/>
                  <a:gd name="T12" fmla="*/ 13 w 84"/>
                  <a:gd name="T13" fmla="*/ 25 h 56"/>
                  <a:gd name="T14" fmla="*/ 23 w 84"/>
                  <a:gd name="T15" fmla="*/ 36 h 56"/>
                  <a:gd name="T16" fmla="*/ 23 w 84"/>
                  <a:gd name="T17" fmla="*/ 36 h 56"/>
                  <a:gd name="T18" fmla="*/ 28 w 84"/>
                  <a:gd name="T19" fmla="*/ 43 h 56"/>
                  <a:gd name="T20" fmla="*/ 28 w 84"/>
                  <a:gd name="T21" fmla="*/ 43 h 56"/>
                  <a:gd name="T22" fmla="*/ 33 w 84"/>
                  <a:gd name="T23" fmla="*/ 48 h 56"/>
                  <a:gd name="T24" fmla="*/ 33 w 84"/>
                  <a:gd name="T25" fmla="*/ 48 h 56"/>
                  <a:gd name="T26" fmla="*/ 46 w 84"/>
                  <a:gd name="T27" fmla="*/ 53 h 56"/>
                  <a:gd name="T28" fmla="*/ 46 w 84"/>
                  <a:gd name="T29" fmla="*/ 53 h 56"/>
                  <a:gd name="T30" fmla="*/ 59 w 84"/>
                  <a:gd name="T31" fmla="*/ 56 h 56"/>
                  <a:gd name="T32" fmla="*/ 59 w 84"/>
                  <a:gd name="T33" fmla="*/ 56 h 56"/>
                  <a:gd name="T34" fmla="*/ 61 w 84"/>
                  <a:gd name="T35" fmla="*/ 56 h 56"/>
                  <a:gd name="T36" fmla="*/ 66 w 84"/>
                  <a:gd name="T37" fmla="*/ 53 h 56"/>
                  <a:gd name="T38" fmla="*/ 66 w 84"/>
                  <a:gd name="T39" fmla="*/ 53 h 56"/>
                  <a:gd name="T40" fmla="*/ 71 w 84"/>
                  <a:gd name="T41" fmla="*/ 46 h 56"/>
                  <a:gd name="T42" fmla="*/ 71 w 84"/>
                  <a:gd name="T43" fmla="*/ 46 h 56"/>
                  <a:gd name="T44" fmla="*/ 79 w 84"/>
                  <a:gd name="T45" fmla="*/ 33 h 56"/>
                  <a:gd name="T46" fmla="*/ 79 w 84"/>
                  <a:gd name="T47" fmla="*/ 33 h 56"/>
                  <a:gd name="T48" fmla="*/ 84 w 84"/>
                  <a:gd name="T49" fmla="*/ 25 h 56"/>
                  <a:gd name="T50" fmla="*/ 84 w 84"/>
                  <a:gd name="T51" fmla="*/ 25 h 56"/>
                  <a:gd name="T52" fmla="*/ 84 w 84"/>
                  <a:gd name="T53" fmla="*/ 20 h 56"/>
                  <a:gd name="T54" fmla="*/ 81 w 84"/>
                  <a:gd name="T55" fmla="*/ 18 h 56"/>
                  <a:gd name="T56" fmla="*/ 81 w 84"/>
                  <a:gd name="T57" fmla="*/ 18 h 56"/>
                  <a:gd name="T58" fmla="*/ 76 w 84"/>
                  <a:gd name="T59" fmla="*/ 15 h 56"/>
                  <a:gd name="T60" fmla="*/ 69 w 84"/>
                  <a:gd name="T61" fmla="*/ 13 h 56"/>
                  <a:gd name="T62" fmla="*/ 69 w 84"/>
                  <a:gd name="T63" fmla="*/ 13 h 56"/>
                  <a:gd name="T64" fmla="*/ 49 w 84"/>
                  <a:gd name="T65" fmla="*/ 10 h 56"/>
                  <a:gd name="T66" fmla="*/ 49 w 84"/>
                  <a:gd name="T67" fmla="*/ 10 h 56"/>
                  <a:gd name="T68" fmla="*/ 28 w 84"/>
                  <a:gd name="T69" fmla="*/ 5 h 56"/>
                  <a:gd name="T70" fmla="*/ 28 w 84"/>
                  <a:gd name="T71" fmla="*/ 5 h 56"/>
                  <a:gd name="T72" fmla="*/ 13 w 84"/>
                  <a:gd name="T73" fmla="*/ 0 h 56"/>
                  <a:gd name="T74" fmla="*/ 13 w 84"/>
                  <a:gd name="T75" fmla="*/ 0 h 56"/>
                  <a:gd name="T76" fmla="*/ 6 w 84"/>
                  <a:gd name="T77" fmla="*/ 0 h 56"/>
                  <a:gd name="T78" fmla="*/ 0 w 84"/>
                  <a:gd name="T79" fmla="*/ 0 h 56"/>
                  <a:gd name="T80" fmla="*/ 0 w 84"/>
                  <a:gd name="T8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4" h="56">
                    <a:moveTo>
                      <a:pt x="0" y="0"/>
                    </a:moveTo>
                    <a:lnTo>
                      <a:pt x="0" y="0"/>
                    </a:lnTo>
                    <a:lnTo>
                      <a:pt x="0" y="5"/>
                    </a:lnTo>
                    <a:lnTo>
                      <a:pt x="3" y="10"/>
                    </a:lnTo>
                    <a:lnTo>
                      <a:pt x="3" y="10"/>
                    </a:lnTo>
                    <a:lnTo>
                      <a:pt x="13" y="25"/>
                    </a:lnTo>
                    <a:lnTo>
                      <a:pt x="13" y="25"/>
                    </a:lnTo>
                    <a:lnTo>
                      <a:pt x="23" y="36"/>
                    </a:lnTo>
                    <a:lnTo>
                      <a:pt x="23" y="36"/>
                    </a:lnTo>
                    <a:lnTo>
                      <a:pt x="28" y="43"/>
                    </a:lnTo>
                    <a:lnTo>
                      <a:pt x="28" y="43"/>
                    </a:lnTo>
                    <a:lnTo>
                      <a:pt x="33" y="48"/>
                    </a:lnTo>
                    <a:lnTo>
                      <a:pt x="33" y="48"/>
                    </a:lnTo>
                    <a:lnTo>
                      <a:pt x="46" y="53"/>
                    </a:lnTo>
                    <a:lnTo>
                      <a:pt x="46" y="53"/>
                    </a:lnTo>
                    <a:lnTo>
                      <a:pt x="59" y="56"/>
                    </a:lnTo>
                    <a:lnTo>
                      <a:pt x="59" y="56"/>
                    </a:lnTo>
                    <a:lnTo>
                      <a:pt x="61" y="56"/>
                    </a:lnTo>
                    <a:lnTo>
                      <a:pt x="66" y="53"/>
                    </a:lnTo>
                    <a:lnTo>
                      <a:pt x="66" y="53"/>
                    </a:lnTo>
                    <a:lnTo>
                      <a:pt x="71" y="46"/>
                    </a:lnTo>
                    <a:lnTo>
                      <a:pt x="71" y="46"/>
                    </a:lnTo>
                    <a:lnTo>
                      <a:pt x="79" y="33"/>
                    </a:lnTo>
                    <a:lnTo>
                      <a:pt x="79" y="33"/>
                    </a:lnTo>
                    <a:lnTo>
                      <a:pt x="84" y="25"/>
                    </a:lnTo>
                    <a:lnTo>
                      <a:pt x="84" y="25"/>
                    </a:lnTo>
                    <a:lnTo>
                      <a:pt x="84" y="20"/>
                    </a:lnTo>
                    <a:lnTo>
                      <a:pt x="81" y="18"/>
                    </a:lnTo>
                    <a:lnTo>
                      <a:pt x="81" y="18"/>
                    </a:lnTo>
                    <a:lnTo>
                      <a:pt x="76" y="15"/>
                    </a:lnTo>
                    <a:lnTo>
                      <a:pt x="69" y="13"/>
                    </a:lnTo>
                    <a:lnTo>
                      <a:pt x="69" y="13"/>
                    </a:lnTo>
                    <a:lnTo>
                      <a:pt x="49" y="10"/>
                    </a:lnTo>
                    <a:lnTo>
                      <a:pt x="49" y="10"/>
                    </a:lnTo>
                    <a:lnTo>
                      <a:pt x="28" y="5"/>
                    </a:lnTo>
                    <a:lnTo>
                      <a:pt x="28" y="5"/>
                    </a:lnTo>
                    <a:lnTo>
                      <a:pt x="13" y="0"/>
                    </a:lnTo>
                    <a:lnTo>
                      <a:pt x="13" y="0"/>
                    </a:lnTo>
                    <a:lnTo>
                      <a:pt x="6"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9" name="Freeform 101"/>
              <p:cNvSpPr>
                <a:spLocks/>
              </p:cNvSpPr>
              <p:nvPr/>
            </p:nvSpPr>
            <p:spPr bwMode="auto">
              <a:xfrm>
                <a:off x="7042150" y="4403726"/>
                <a:ext cx="76200" cy="92075"/>
              </a:xfrm>
              <a:custGeom>
                <a:avLst/>
                <a:gdLst>
                  <a:gd name="T0" fmla="*/ 8 w 48"/>
                  <a:gd name="T1" fmla="*/ 3 h 58"/>
                  <a:gd name="T2" fmla="*/ 18 w 48"/>
                  <a:gd name="T3" fmla="*/ 0 h 58"/>
                  <a:gd name="T4" fmla="*/ 28 w 48"/>
                  <a:gd name="T5" fmla="*/ 0 h 58"/>
                  <a:gd name="T6" fmla="*/ 36 w 48"/>
                  <a:gd name="T7" fmla="*/ 3 h 58"/>
                  <a:gd name="T8" fmla="*/ 43 w 48"/>
                  <a:gd name="T9" fmla="*/ 10 h 58"/>
                  <a:gd name="T10" fmla="*/ 46 w 48"/>
                  <a:gd name="T11" fmla="*/ 18 h 58"/>
                  <a:gd name="T12" fmla="*/ 46 w 48"/>
                  <a:gd name="T13" fmla="*/ 25 h 58"/>
                  <a:gd name="T14" fmla="*/ 48 w 48"/>
                  <a:gd name="T15" fmla="*/ 30 h 58"/>
                  <a:gd name="T16" fmla="*/ 48 w 48"/>
                  <a:gd name="T17" fmla="*/ 35 h 58"/>
                  <a:gd name="T18" fmla="*/ 43 w 48"/>
                  <a:gd name="T19" fmla="*/ 35 h 58"/>
                  <a:gd name="T20" fmla="*/ 41 w 48"/>
                  <a:gd name="T21" fmla="*/ 33 h 58"/>
                  <a:gd name="T22" fmla="*/ 38 w 48"/>
                  <a:gd name="T23" fmla="*/ 28 h 58"/>
                  <a:gd name="T24" fmla="*/ 36 w 48"/>
                  <a:gd name="T25" fmla="*/ 25 h 58"/>
                  <a:gd name="T26" fmla="*/ 36 w 48"/>
                  <a:gd name="T27" fmla="*/ 30 h 58"/>
                  <a:gd name="T28" fmla="*/ 38 w 48"/>
                  <a:gd name="T29" fmla="*/ 41 h 58"/>
                  <a:gd name="T30" fmla="*/ 38 w 48"/>
                  <a:gd name="T31" fmla="*/ 51 h 58"/>
                  <a:gd name="T32" fmla="*/ 36 w 48"/>
                  <a:gd name="T33" fmla="*/ 53 h 58"/>
                  <a:gd name="T34" fmla="*/ 33 w 48"/>
                  <a:gd name="T35" fmla="*/ 53 h 58"/>
                  <a:gd name="T36" fmla="*/ 30 w 48"/>
                  <a:gd name="T37" fmla="*/ 53 h 58"/>
                  <a:gd name="T38" fmla="*/ 30 w 48"/>
                  <a:gd name="T39" fmla="*/ 51 h 58"/>
                  <a:gd name="T40" fmla="*/ 30 w 48"/>
                  <a:gd name="T41" fmla="*/ 53 h 58"/>
                  <a:gd name="T42" fmla="*/ 30 w 48"/>
                  <a:gd name="T43" fmla="*/ 56 h 58"/>
                  <a:gd name="T44" fmla="*/ 28 w 48"/>
                  <a:gd name="T45" fmla="*/ 58 h 58"/>
                  <a:gd name="T46" fmla="*/ 25 w 48"/>
                  <a:gd name="T47" fmla="*/ 58 h 58"/>
                  <a:gd name="T48" fmla="*/ 23 w 48"/>
                  <a:gd name="T49" fmla="*/ 58 h 58"/>
                  <a:gd name="T50" fmla="*/ 23 w 48"/>
                  <a:gd name="T51" fmla="*/ 56 h 58"/>
                  <a:gd name="T52" fmla="*/ 23 w 48"/>
                  <a:gd name="T53" fmla="*/ 56 h 58"/>
                  <a:gd name="T54" fmla="*/ 20 w 48"/>
                  <a:gd name="T55" fmla="*/ 58 h 58"/>
                  <a:gd name="T56" fmla="*/ 18 w 48"/>
                  <a:gd name="T57" fmla="*/ 58 h 58"/>
                  <a:gd name="T58" fmla="*/ 15 w 48"/>
                  <a:gd name="T59" fmla="*/ 58 h 58"/>
                  <a:gd name="T60" fmla="*/ 13 w 48"/>
                  <a:gd name="T61" fmla="*/ 56 h 58"/>
                  <a:gd name="T62" fmla="*/ 13 w 48"/>
                  <a:gd name="T63" fmla="*/ 53 h 58"/>
                  <a:gd name="T64" fmla="*/ 13 w 48"/>
                  <a:gd name="T65" fmla="*/ 53 h 58"/>
                  <a:gd name="T66" fmla="*/ 10 w 48"/>
                  <a:gd name="T67" fmla="*/ 53 h 58"/>
                  <a:gd name="T68" fmla="*/ 8 w 48"/>
                  <a:gd name="T69" fmla="*/ 53 h 58"/>
                  <a:gd name="T70" fmla="*/ 5 w 48"/>
                  <a:gd name="T71" fmla="*/ 51 h 58"/>
                  <a:gd name="T72" fmla="*/ 3 w 48"/>
                  <a:gd name="T73" fmla="*/ 43 h 58"/>
                  <a:gd name="T74" fmla="*/ 0 w 48"/>
                  <a:gd name="T75" fmla="*/ 30 h 58"/>
                  <a:gd name="T76" fmla="*/ 0 w 48"/>
                  <a:gd name="T77" fmla="*/ 18 h 58"/>
                  <a:gd name="T78" fmla="*/ 3 w 48"/>
                  <a:gd name="T79" fmla="*/ 10 h 58"/>
                  <a:gd name="T80" fmla="*/ 8 w 48"/>
                  <a:gd name="T81" fmla="*/ 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8" h="58">
                    <a:moveTo>
                      <a:pt x="8" y="3"/>
                    </a:moveTo>
                    <a:lnTo>
                      <a:pt x="8" y="3"/>
                    </a:lnTo>
                    <a:lnTo>
                      <a:pt x="18" y="0"/>
                    </a:lnTo>
                    <a:lnTo>
                      <a:pt x="18" y="0"/>
                    </a:lnTo>
                    <a:lnTo>
                      <a:pt x="28" y="0"/>
                    </a:lnTo>
                    <a:lnTo>
                      <a:pt x="28" y="0"/>
                    </a:lnTo>
                    <a:lnTo>
                      <a:pt x="36" y="3"/>
                    </a:lnTo>
                    <a:lnTo>
                      <a:pt x="36" y="3"/>
                    </a:lnTo>
                    <a:lnTo>
                      <a:pt x="43" y="10"/>
                    </a:lnTo>
                    <a:lnTo>
                      <a:pt x="43" y="10"/>
                    </a:lnTo>
                    <a:lnTo>
                      <a:pt x="46" y="18"/>
                    </a:lnTo>
                    <a:lnTo>
                      <a:pt x="46" y="18"/>
                    </a:lnTo>
                    <a:lnTo>
                      <a:pt x="46" y="25"/>
                    </a:lnTo>
                    <a:lnTo>
                      <a:pt x="46" y="25"/>
                    </a:lnTo>
                    <a:lnTo>
                      <a:pt x="48" y="30"/>
                    </a:lnTo>
                    <a:lnTo>
                      <a:pt x="48" y="30"/>
                    </a:lnTo>
                    <a:lnTo>
                      <a:pt x="48" y="35"/>
                    </a:lnTo>
                    <a:lnTo>
                      <a:pt x="48" y="35"/>
                    </a:lnTo>
                    <a:lnTo>
                      <a:pt x="43" y="35"/>
                    </a:lnTo>
                    <a:lnTo>
                      <a:pt x="43" y="35"/>
                    </a:lnTo>
                    <a:lnTo>
                      <a:pt x="41" y="33"/>
                    </a:lnTo>
                    <a:lnTo>
                      <a:pt x="41" y="33"/>
                    </a:lnTo>
                    <a:lnTo>
                      <a:pt x="38" y="28"/>
                    </a:lnTo>
                    <a:lnTo>
                      <a:pt x="38" y="28"/>
                    </a:lnTo>
                    <a:lnTo>
                      <a:pt x="36" y="25"/>
                    </a:lnTo>
                    <a:lnTo>
                      <a:pt x="36" y="25"/>
                    </a:lnTo>
                    <a:lnTo>
                      <a:pt x="36" y="30"/>
                    </a:lnTo>
                    <a:lnTo>
                      <a:pt x="36" y="30"/>
                    </a:lnTo>
                    <a:lnTo>
                      <a:pt x="38" y="41"/>
                    </a:lnTo>
                    <a:lnTo>
                      <a:pt x="38" y="41"/>
                    </a:lnTo>
                    <a:lnTo>
                      <a:pt x="38" y="51"/>
                    </a:lnTo>
                    <a:lnTo>
                      <a:pt x="38" y="51"/>
                    </a:lnTo>
                    <a:lnTo>
                      <a:pt x="36" y="53"/>
                    </a:lnTo>
                    <a:lnTo>
                      <a:pt x="36" y="53"/>
                    </a:lnTo>
                    <a:lnTo>
                      <a:pt x="33" y="53"/>
                    </a:lnTo>
                    <a:lnTo>
                      <a:pt x="33" y="53"/>
                    </a:lnTo>
                    <a:lnTo>
                      <a:pt x="30" y="53"/>
                    </a:lnTo>
                    <a:lnTo>
                      <a:pt x="30" y="53"/>
                    </a:lnTo>
                    <a:lnTo>
                      <a:pt x="30" y="51"/>
                    </a:lnTo>
                    <a:lnTo>
                      <a:pt x="30" y="51"/>
                    </a:lnTo>
                    <a:lnTo>
                      <a:pt x="30" y="53"/>
                    </a:lnTo>
                    <a:lnTo>
                      <a:pt x="30" y="53"/>
                    </a:lnTo>
                    <a:lnTo>
                      <a:pt x="30" y="56"/>
                    </a:lnTo>
                    <a:lnTo>
                      <a:pt x="30" y="56"/>
                    </a:lnTo>
                    <a:lnTo>
                      <a:pt x="28" y="58"/>
                    </a:lnTo>
                    <a:lnTo>
                      <a:pt x="28" y="58"/>
                    </a:lnTo>
                    <a:lnTo>
                      <a:pt x="25" y="58"/>
                    </a:lnTo>
                    <a:lnTo>
                      <a:pt x="25" y="58"/>
                    </a:lnTo>
                    <a:lnTo>
                      <a:pt x="23" y="58"/>
                    </a:lnTo>
                    <a:lnTo>
                      <a:pt x="23" y="58"/>
                    </a:lnTo>
                    <a:lnTo>
                      <a:pt x="23" y="56"/>
                    </a:lnTo>
                    <a:lnTo>
                      <a:pt x="23" y="56"/>
                    </a:lnTo>
                    <a:lnTo>
                      <a:pt x="23" y="56"/>
                    </a:lnTo>
                    <a:lnTo>
                      <a:pt x="23" y="56"/>
                    </a:lnTo>
                    <a:lnTo>
                      <a:pt x="20" y="58"/>
                    </a:lnTo>
                    <a:lnTo>
                      <a:pt x="20" y="58"/>
                    </a:lnTo>
                    <a:lnTo>
                      <a:pt x="18" y="58"/>
                    </a:lnTo>
                    <a:lnTo>
                      <a:pt x="18" y="58"/>
                    </a:lnTo>
                    <a:lnTo>
                      <a:pt x="15" y="58"/>
                    </a:lnTo>
                    <a:lnTo>
                      <a:pt x="15" y="58"/>
                    </a:lnTo>
                    <a:lnTo>
                      <a:pt x="13" y="56"/>
                    </a:lnTo>
                    <a:lnTo>
                      <a:pt x="13" y="56"/>
                    </a:lnTo>
                    <a:lnTo>
                      <a:pt x="13" y="53"/>
                    </a:lnTo>
                    <a:lnTo>
                      <a:pt x="13" y="53"/>
                    </a:lnTo>
                    <a:lnTo>
                      <a:pt x="13" y="53"/>
                    </a:lnTo>
                    <a:lnTo>
                      <a:pt x="13" y="53"/>
                    </a:lnTo>
                    <a:lnTo>
                      <a:pt x="10" y="53"/>
                    </a:lnTo>
                    <a:lnTo>
                      <a:pt x="10" y="53"/>
                    </a:lnTo>
                    <a:lnTo>
                      <a:pt x="8" y="53"/>
                    </a:lnTo>
                    <a:lnTo>
                      <a:pt x="8" y="53"/>
                    </a:lnTo>
                    <a:lnTo>
                      <a:pt x="5" y="51"/>
                    </a:lnTo>
                    <a:lnTo>
                      <a:pt x="5" y="51"/>
                    </a:lnTo>
                    <a:lnTo>
                      <a:pt x="3" y="43"/>
                    </a:lnTo>
                    <a:lnTo>
                      <a:pt x="3" y="43"/>
                    </a:lnTo>
                    <a:lnTo>
                      <a:pt x="0" y="30"/>
                    </a:lnTo>
                    <a:lnTo>
                      <a:pt x="0" y="30"/>
                    </a:lnTo>
                    <a:lnTo>
                      <a:pt x="0" y="18"/>
                    </a:lnTo>
                    <a:lnTo>
                      <a:pt x="0" y="18"/>
                    </a:lnTo>
                    <a:lnTo>
                      <a:pt x="3" y="10"/>
                    </a:lnTo>
                    <a:lnTo>
                      <a:pt x="3" y="10"/>
                    </a:lnTo>
                    <a:lnTo>
                      <a:pt x="8" y="3"/>
                    </a:lnTo>
                    <a:lnTo>
                      <a:pt x="8"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0" name="Freeform 102"/>
              <p:cNvSpPr>
                <a:spLocks/>
              </p:cNvSpPr>
              <p:nvPr/>
            </p:nvSpPr>
            <p:spPr bwMode="auto">
              <a:xfrm>
                <a:off x="7364413" y="4379913"/>
                <a:ext cx="257175" cy="217488"/>
              </a:xfrm>
              <a:custGeom>
                <a:avLst/>
                <a:gdLst>
                  <a:gd name="T0" fmla="*/ 162 w 162"/>
                  <a:gd name="T1" fmla="*/ 99 h 137"/>
                  <a:gd name="T2" fmla="*/ 162 w 162"/>
                  <a:gd name="T3" fmla="*/ 91 h 137"/>
                  <a:gd name="T4" fmla="*/ 159 w 162"/>
                  <a:gd name="T5" fmla="*/ 78 h 137"/>
                  <a:gd name="T6" fmla="*/ 154 w 162"/>
                  <a:gd name="T7" fmla="*/ 76 h 137"/>
                  <a:gd name="T8" fmla="*/ 152 w 162"/>
                  <a:gd name="T9" fmla="*/ 73 h 137"/>
                  <a:gd name="T10" fmla="*/ 144 w 162"/>
                  <a:gd name="T11" fmla="*/ 71 h 137"/>
                  <a:gd name="T12" fmla="*/ 144 w 162"/>
                  <a:gd name="T13" fmla="*/ 56 h 137"/>
                  <a:gd name="T14" fmla="*/ 142 w 162"/>
                  <a:gd name="T15" fmla="*/ 58 h 137"/>
                  <a:gd name="T16" fmla="*/ 134 w 162"/>
                  <a:gd name="T17" fmla="*/ 56 h 137"/>
                  <a:gd name="T18" fmla="*/ 131 w 162"/>
                  <a:gd name="T19" fmla="*/ 53 h 137"/>
                  <a:gd name="T20" fmla="*/ 136 w 162"/>
                  <a:gd name="T21" fmla="*/ 30 h 137"/>
                  <a:gd name="T22" fmla="*/ 136 w 162"/>
                  <a:gd name="T23" fmla="*/ 20 h 137"/>
                  <a:gd name="T24" fmla="*/ 131 w 162"/>
                  <a:gd name="T25" fmla="*/ 15 h 137"/>
                  <a:gd name="T26" fmla="*/ 116 w 162"/>
                  <a:gd name="T27" fmla="*/ 2 h 137"/>
                  <a:gd name="T28" fmla="*/ 104 w 162"/>
                  <a:gd name="T29" fmla="*/ 0 h 137"/>
                  <a:gd name="T30" fmla="*/ 81 w 162"/>
                  <a:gd name="T31" fmla="*/ 2 h 137"/>
                  <a:gd name="T32" fmla="*/ 55 w 162"/>
                  <a:gd name="T33" fmla="*/ 0 h 137"/>
                  <a:gd name="T34" fmla="*/ 40 w 162"/>
                  <a:gd name="T35" fmla="*/ 2 h 137"/>
                  <a:gd name="T36" fmla="*/ 30 w 162"/>
                  <a:gd name="T37" fmla="*/ 15 h 137"/>
                  <a:gd name="T38" fmla="*/ 15 w 162"/>
                  <a:gd name="T39" fmla="*/ 40 h 137"/>
                  <a:gd name="T40" fmla="*/ 5 w 162"/>
                  <a:gd name="T41" fmla="*/ 68 h 137"/>
                  <a:gd name="T42" fmla="*/ 0 w 162"/>
                  <a:gd name="T43" fmla="*/ 83 h 137"/>
                  <a:gd name="T44" fmla="*/ 0 w 162"/>
                  <a:gd name="T45" fmla="*/ 99 h 137"/>
                  <a:gd name="T46" fmla="*/ 7 w 162"/>
                  <a:gd name="T47" fmla="*/ 121 h 137"/>
                  <a:gd name="T48" fmla="*/ 15 w 162"/>
                  <a:gd name="T49" fmla="*/ 129 h 137"/>
                  <a:gd name="T50" fmla="*/ 25 w 162"/>
                  <a:gd name="T51" fmla="*/ 131 h 137"/>
                  <a:gd name="T52" fmla="*/ 50 w 162"/>
                  <a:gd name="T53" fmla="*/ 137 h 137"/>
                  <a:gd name="T54" fmla="*/ 109 w 162"/>
                  <a:gd name="T55" fmla="*/ 137 h 137"/>
                  <a:gd name="T56" fmla="*/ 124 w 162"/>
                  <a:gd name="T57" fmla="*/ 134 h 137"/>
                  <a:gd name="T58" fmla="*/ 136 w 162"/>
                  <a:gd name="T59" fmla="*/ 131 h 137"/>
                  <a:gd name="T60" fmla="*/ 154 w 162"/>
                  <a:gd name="T61" fmla="*/ 121 h 137"/>
                  <a:gd name="T62" fmla="*/ 159 w 162"/>
                  <a:gd name="T63" fmla="*/ 111 h 137"/>
                  <a:gd name="T64" fmla="*/ 162 w 162"/>
                  <a:gd name="T65" fmla="*/ 9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 h="137">
                    <a:moveTo>
                      <a:pt x="162" y="99"/>
                    </a:moveTo>
                    <a:lnTo>
                      <a:pt x="162" y="99"/>
                    </a:lnTo>
                    <a:lnTo>
                      <a:pt x="162" y="91"/>
                    </a:lnTo>
                    <a:lnTo>
                      <a:pt x="162" y="91"/>
                    </a:lnTo>
                    <a:lnTo>
                      <a:pt x="159" y="81"/>
                    </a:lnTo>
                    <a:lnTo>
                      <a:pt x="159" y="78"/>
                    </a:lnTo>
                    <a:lnTo>
                      <a:pt x="159" y="78"/>
                    </a:lnTo>
                    <a:lnTo>
                      <a:pt x="154" y="76"/>
                    </a:lnTo>
                    <a:lnTo>
                      <a:pt x="152" y="73"/>
                    </a:lnTo>
                    <a:lnTo>
                      <a:pt x="152" y="73"/>
                    </a:lnTo>
                    <a:lnTo>
                      <a:pt x="149" y="73"/>
                    </a:lnTo>
                    <a:lnTo>
                      <a:pt x="144" y="71"/>
                    </a:lnTo>
                    <a:lnTo>
                      <a:pt x="144" y="66"/>
                    </a:lnTo>
                    <a:lnTo>
                      <a:pt x="144" y="56"/>
                    </a:lnTo>
                    <a:lnTo>
                      <a:pt x="144" y="56"/>
                    </a:lnTo>
                    <a:lnTo>
                      <a:pt x="142" y="58"/>
                    </a:lnTo>
                    <a:lnTo>
                      <a:pt x="139" y="58"/>
                    </a:lnTo>
                    <a:lnTo>
                      <a:pt x="134" y="56"/>
                    </a:lnTo>
                    <a:lnTo>
                      <a:pt x="131" y="53"/>
                    </a:lnTo>
                    <a:lnTo>
                      <a:pt x="131" y="53"/>
                    </a:lnTo>
                    <a:lnTo>
                      <a:pt x="134" y="43"/>
                    </a:lnTo>
                    <a:lnTo>
                      <a:pt x="136" y="30"/>
                    </a:lnTo>
                    <a:lnTo>
                      <a:pt x="136" y="30"/>
                    </a:lnTo>
                    <a:lnTo>
                      <a:pt x="136" y="20"/>
                    </a:lnTo>
                    <a:lnTo>
                      <a:pt x="131" y="15"/>
                    </a:lnTo>
                    <a:lnTo>
                      <a:pt x="131" y="15"/>
                    </a:lnTo>
                    <a:lnTo>
                      <a:pt x="116" y="2"/>
                    </a:lnTo>
                    <a:lnTo>
                      <a:pt x="116" y="2"/>
                    </a:lnTo>
                    <a:lnTo>
                      <a:pt x="109" y="0"/>
                    </a:lnTo>
                    <a:lnTo>
                      <a:pt x="104" y="0"/>
                    </a:lnTo>
                    <a:lnTo>
                      <a:pt x="104" y="0"/>
                    </a:lnTo>
                    <a:lnTo>
                      <a:pt x="81" y="2"/>
                    </a:lnTo>
                    <a:lnTo>
                      <a:pt x="55" y="0"/>
                    </a:lnTo>
                    <a:lnTo>
                      <a:pt x="55" y="0"/>
                    </a:lnTo>
                    <a:lnTo>
                      <a:pt x="48" y="0"/>
                    </a:lnTo>
                    <a:lnTo>
                      <a:pt x="40" y="2"/>
                    </a:lnTo>
                    <a:lnTo>
                      <a:pt x="30" y="15"/>
                    </a:lnTo>
                    <a:lnTo>
                      <a:pt x="30" y="15"/>
                    </a:lnTo>
                    <a:lnTo>
                      <a:pt x="22" y="28"/>
                    </a:lnTo>
                    <a:lnTo>
                      <a:pt x="15" y="40"/>
                    </a:lnTo>
                    <a:lnTo>
                      <a:pt x="15" y="40"/>
                    </a:lnTo>
                    <a:lnTo>
                      <a:pt x="5" y="68"/>
                    </a:lnTo>
                    <a:lnTo>
                      <a:pt x="5" y="68"/>
                    </a:lnTo>
                    <a:lnTo>
                      <a:pt x="0" y="83"/>
                    </a:lnTo>
                    <a:lnTo>
                      <a:pt x="0" y="99"/>
                    </a:lnTo>
                    <a:lnTo>
                      <a:pt x="0" y="99"/>
                    </a:lnTo>
                    <a:lnTo>
                      <a:pt x="2" y="111"/>
                    </a:lnTo>
                    <a:lnTo>
                      <a:pt x="7" y="121"/>
                    </a:lnTo>
                    <a:lnTo>
                      <a:pt x="7" y="121"/>
                    </a:lnTo>
                    <a:lnTo>
                      <a:pt x="15" y="129"/>
                    </a:lnTo>
                    <a:lnTo>
                      <a:pt x="25" y="131"/>
                    </a:lnTo>
                    <a:lnTo>
                      <a:pt x="25" y="131"/>
                    </a:lnTo>
                    <a:lnTo>
                      <a:pt x="38" y="134"/>
                    </a:lnTo>
                    <a:lnTo>
                      <a:pt x="50" y="137"/>
                    </a:lnTo>
                    <a:lnTo>
                      <a:pt x="50" y="137"/>
                    </a:lnTo>
                    <a:lnTo>
                      <a:pt x="109" y="137"/>
                    </a:lnTo>
                    <a:lnTo>
                      <a:pt x="109" y="137"/>
                    </a:lnTo>
                    <a:lnTo>
                      <a:pt x="124" y="134"/>
                    </a:lnTo>
                    <a:lnTo>
                      <a:pt x="136" y="131"/>
                    </a:lnTo>
                    <a:lnTo>
                      <a:pt x="136" y="131"/>
                    </a:lnTo>
                    <a:lnTo>
                      <a:pt x="147" y="129"/>
                    </a:lnTo>
                    <a:lnTo>
                      <a:pt x="154" y="121"/>
                    </a:lnTo>
                    <a:lnTo>
                      <a:pt x="154" y="121"/>
                    </a:lnTo>
                    <a:lnTo>
                      <a:pt x="159" y="111"/>
                    </a:lnTo>
                    <a:lnTo>
                      <a:pt x="162" y="99"/>
                    </a:lnTo>
                    <a:lnTo>
                      <a:pt x="162" y="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1" name="Freeform 103"/>
              <p:cNvSpPr>
                <a:spLocks/>
              </p:cNvSpPr>
              <p:nvPr/>
            </p:nvSpPr>
            <p:spPr bwMode="auto">
              <a:xfrm>
                <a:off x="7451725" y="4391026"/>
                <a:ext cx="80962" cy="65088"/>
              </a:xfrm>
              <a:custGeom>
                <a:avLst/>
                <a:gdLst>
                  <a:gd name="T0" fmla="*/ 51 w 51"/>
                  <a:gd name="T1" fmla="*/ 0 h 41"/>
                  <a:gd name="T2" fmla="*/ 51 w 51"/>
                  <a:gd name="T3" fmla="*/ 0 h 41"/>
                  <a:gd name="T4" fmla="*/ 23 w 51"/>
                  <a:gd name="T5" fmla="*/ 41 h 41"/>
                  <a:gd name="T6" fmla="*/ 23 w 51"/>
                  <a:gd name="T7" fmla="*/ 41 h 41"/>
                  <a:gd name="T8" fmla="*/ 0 w 51"/>
                  <a:gd name="T9" fmla="*/ 0 h 41"/>
                  <a:gd name="T10" fmla="*/ 0 w 51"/>
                  <a:gd name="T11" fmla="*/ 0 h 41"/>
                  <a:gd name="T12" fmla="*/ 13 w 51"/>
                  <a:gd name="T13" fmla="*/ 3 h 41"/>
                  <a:gd name="T14" fmla="*/ 26 w 51"/>
                  <a:gd name="T15" fmla="*/ 3 h 41"/>
                  <a:gd name="T16" fmla="*/ 38 w 51"/>
                  <a:gd name="T17" fmla="*/ 3 h 41"/>
                  <a:gd name="T18" fmla="*/ 51 w 51"/>
                  <a:gd name="T19" fmla="*/ 0 h 41"/>
                  <a:gd name="T20" fmla="*/ 51 w 51"/>
                  <a:gd name="T21"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41">
                    <a:moveTo>
                      <a:pt x="51" y="0"/>
                    </a:moveTo>
                    <a:lnTo>
                      <a:pt x="51" y="0"/>
                    </a:lnTo>
                    <a:lnTo>
                      <a:pt x="23" y="41"/>
                    </a:lnTo>
                    <a:lnTo>
                      <a:pt x="23" y="41"/>
                    </a:lnTo>
                    <a:lnTo>
                      <a:pt x="0" y="0"/>
                    </a:lnTo>
                    <a:lnTo>
                      <a:pt x="0" y="0"/>
                    </a:lnTo>
                    <a:lnTo>
                      <a:pt x="13" y="3"/>
                    </a:lnTo>
                    <a:lnTo>
                      <a:pt x="26" y="3"/>
                    </a:lnTo>
                    <a:lnTo>
                      <a:pt x="38" y="3"/>
                    </a:lnTo>
                    <a:lnTo>
                      <a:pt x="51" y="0"/>
                    </a:lnTo>
                    <a:lnTo>
                      <a:pt x="5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2" name="Freeform 104"/>
              <p:cNvSpPr>
                <a:spLocks/>
              </p:cNvSpPr>
              <p:nvPr/>
            </p:nvSpPr>
            <p:spPr bwMode="auto">
              <a:xfrm>
                <a:off x="7553325" y="4338638"/>
                <a:ext cx="104775" cy="60325"/>
              </a:xfrm>
              <a:custGeom>
                <a:avLst/>
                <a:gdLst>
                  <a:gd name="T0" fmla="*/ 0 w 66"/>
                  <a:gd name="T1" fmla="*/ 21 h 38"/>
                  <a:gd name="T2" fmla="*/ 0 w 66"/>
                  <a:gd name="T3" fmla="*/ 21 h 38"/>
                  <a:gd name="T4" fmla="*/ 5 w 66"/>
                  <a:gd name="T5" fmla="*/ 26 h 38"/>
                  <a:gd name="T6" fmla="*/ 12 w 66"/>
                  <a:gd name="T7" fmla="*/ 31 h 38"/>
                  <a:gd name="T8" fmla="*/ 12 w 66"/>
                  <a:gd name="T9" fmla="*/ 31 h 38"/>
                  <a:gd name="T10" fmla="*/ 17 w 66"/>
                  <a:gd name="T11" fmla="*/ 36 h 38"/>
                  <a:gd name="T12" fmla="*/ 23 w 66"/>
                  <a:gd name="T13" fmla="*/ 38 h 38"/>
                  <a:gd name="T14" fmla="*/ 23 w 66"/>
                  <a:gd name="T15" fmla="*/ 38 h 38"/>
                  <a:gd name="T16" fmla="*/ 28 w 66"/>
                  <a:gd name="T17" fmla="*/ 38 h 38"/>
                  <a:gd name="T18" fmla="*/ 35 w 66"/>
                  <a:gd name="T19" fmla="*/ 36 h 38"/>
                  <a:gd name="T20" fmla="*/ 35 w 66"/>
                  <a:gd name="T21" fmla="*/ 36 h 38"/>
                  <a:gd name="T22" fmla="*/ 48 w 66"/>
                  <a:gd name="T23" fmla="*/ 36 h 38"/>
                  <a:gd name="T24" fmla="*/ 48 w 66"/>
                  <a:gd name="T25" fmla="*/ 36 h 38"/>
                  <a:gd name="T26" fmla="*/ 58 w 66"/>
                  <a:gd name="T27" fmla="*/ 38 h 38"/>
                  <a:gd name="T28" fmla="*/ 58 w 66"/>
                  <a:gd name="T29" fmla="*/ 38 h 38"/>
                  <a:gd name="T30" fmla="*/ 63 w 66"/>
                  <a:gd name="T31" fmla="*/ 38 h 38"/>
                  <a:gd name="T32" fmla="*/ 63 w 66"/>
                  <a:gd name="T33" fmla="*/ 38 h 38"/>
                  <a:gd name="T34" fmla="*/ 66 w 66"/>
                  <a:gd name="T35" fmla="*/ 33 h 38"/>
                  <a:gd name="T36" fmla="*/ 66 w 66"/>
                  <a:gd name="T37" fmla="*/ 33 h 38"/>
                  <a:gd name="T38" fmla="*/ 63 w 66"/>
                  <a:gd name="T39" fmla="*/ 26 h 38"/>
                  <a:gd name="T40" fmla="*/ 63 w 66"/>
                  <a:gd name="T41" fmla="*/ 26 h 38"/>
                  <a:gd name="T42" fmla="*/ 55 w 66"/>
                  <a:gd name="T43" fmla="*/ 13 h 38"/>
                  <a:gd name="T44" fmla="*/ 55 w 66"/>
                  <a:gd name="T45" fmla="*/ 13 h 38"/>
                  <a:gd name="T46" fmla="*/ 48 w 66"/>
                  <a:gd name="T47" fmla="*/ 8 h 38"/>
                  <a:gd name="T48" fmla="*/ 40 w 66"/>
                  <a:gd name="T49" fmla="*/ 3 h 38"/>
                  <a:gd name="T50" fmla="*/ 40 w 66"/>
                  <a:gd name="T51" fmla="*/ 3 h 38"/>
                  <a:gd name="T52" fmla="*/ 30 w 66"/>
                  <a:gd name="T53" fmla="*/ 0 h 38"/>
                  <a:gd name="T54" fmla="*/ 23 w 66"/>
                  <a:gd name="T55" fmla="*/ 0 h 38"/>
                  <a:gd name="T56" fmla="*/ 23 w 66"/>
                  <a:gd name="T57" fmla="*/ 0 h 38"/>
                  <a:gd name="T58" fmla="*/ 15 w 66"/>
                  <a:gd name="T59" fmla="*/ 0 h 38"/>
                  <a:gd name="T60" fmla="*/ 7 w 66"/>
                  <a:gd name="T61" fmla="*/ 3 h 38"/>
                  <a:gd name="T62" fmla="*/ 7 w 66"/>
                  <a:gd name="T63" fmla="*/ 3 h 38"/>
                  <a:gd name="T64" fmla="*/ 2 w 66"/>
                  <a:gd name="T65" fmla="*/ 8 h 38"/>
                  <a:gd name="T66" fmla="*/ 0 w 66"/>
                  <a:gd name="T67" fmla="*/ 11 h 38"/>
                  <a:gd name="T68" fmla="*/ 0 w 66"/>
                  <a:gd name="T69" fmla="*/ 11 h 38"/>
                  <a:gd name="T70" fmla="*/ 0 w 66"/>
                  <a:gd name="T71" fmla="*/ 16 h 38"/>
                  <a:gd name="T72" fmla="*/ 0 w 66"/>
                  <a:gd name="T73" fmla="*/ 21 h 38"/>
                  <a:gd name="T74" fmla="*/ 0 w 66"/>
                  <a:gd name="T75" fmla="*/ 2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6" h="38">
                    <a:moveTo>
                      <a:pt x="0" y="21"/>
                    </a:moveTo>
                    <a:lnTo>
                      <a:pt x="0" y="21"/>
                    </a:lnTo>
                    <a:lnTo>
                      <a:pt x="5" y="26"/>
                    </a:lnTo>
                    <a:lnTo>
                      <a:pt x="12" y="31"/>
                    </a:lnTo>
                    <a:lnTo>
                      <a:pt x="12" y="31"/>
                    </a:lnTo>
                    <a:lnTo>
                      <a:pt x="17" y="36"/>
                    </a:lnTo>
                    <a:lnTo>
                      <a:pt x="23" y="38"/>
                    </a:lnTo>
                    <a:lnTo>
                      <a:pt x="23" y="38"/>
                    </a:lnTo>
                    <a:lnTo>
                      <a:pt x="28" y="38"/>
                    </a:lnTo>
                    <a:lnTo>
                      <a:pt x="35" y="36"/>
                    </a:lnTo>
                    <a:lnTo>
                      <a:pt x="35" y="36"/>
                    </a:lnTo>
                    <a:lnTo>
                      <a:pt x="48" y="36"/>
                    </a:lnTo>
                    <a:lnTo>
                      <a:pt x="48" y="36"/>
                    </a:lnTo>
                    <a:lnTo>
                      <a:pt x="58" y="38"/>
                    </a:lnTo>
                    <a:lnTo>
                      <a:pt x="58" y="38"/>
                    </a:lnTo>
                    <a:lnTo>
                      <a:pt x="63" y="38"/>
                    </a:lnTo>
                    <a:lnTo>
                      <a:pt x="63" y="38"/>
                    </a:lnTo>
                    <a:lnTo>
                      <a:pt x="66" y="33"/>
                    </a:lnTo>
                    <a:lnTo>
                      <a:pt x="66" y="33"/>
                    </a:lnTo>
                    <a:lnTo>
                      <a:pt x="63" y="26"/>
                    </a:lnTo>
                    <a:lnTo>
                      <a:pt x="63" y="26"/>
                    </a:lnTo>
                    <a:lnTo>
                      <a:pt x="55" y="13"/>
                    </a:lnTo>
                    <a:lnTo>
                      <a:pt x="55" y="13"/>
                    </a:lnTo>
                    <a:lnTo>
                      <a:pt x="48" y="8"/>
                    </a:lnTo>
                    <a:lnTo>
                      <a:pt x="40" y="3"/>
                    </a:lnTo>
                    <a:lnTo>
                      <a:pt x="40" y="3"/>
                    </a:lnTo>
                    <a:lnTo>
                      <a:pt x="30" y="0"/>
                    </a:lnTo>
                    <a:lnTo>
                      <a:pt x="23" y="0"/>
                    </a:lnTo>
                    <a:lnTo>
                      <a:pt x="23" y="0"/>
                    </a:lnTo>
                    <a:lnTo>
                      <a:pt x="15" y="0"/>
                    </a:lnTo>
                    <a:lnTo>
                      <a:pt x="7" y="3"/>
                    </a:lnTo>
                    <a:lnTo>
                      <a:pt x="7" y="3"/>
                    </a:lnTo>
                    <a:lnTo>
                      <a:pt x="2" y="8"/>
                    </a:lnTo>
                    <a:lnTo>
                      <a:pt x="0" y="11"/>
                    </a:lnTo>
                    <a:lnTo>
                      <a:pt x="0" y="11"/>
                    </a:lnTo>
                    <a:lnTo>
                      <a:pt x="0" y="16"/>
                    </a:lnTo>
                    <a:lnTo>
                      <a:pt x="0" y="21"/>
                    </a:lnTo>
                    <a:lnTo>
                      <a:pt x="0" y="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3" name="Freeform 105"/>
              <p:cNvSpPr>
                <a:spLocks/>
              </p:cNvSpPr>
              <p:nvPr/>
            </p:nvSpPr>
            <p:spPr bwMode="auto">
              <a:xfrm>
                <a:off x="7585075" y="4403726"/>
                <a:ext cx="73025" cy="92075"/>
              </a:xfrm>
              <a:custGeom>
                <a:avLst/>
                <a:gdLst>
                  <a:gd name="T0" fmla="*/ 41 w 46"/>
                  <a:gd name="T1" fmla="*/ 3 h 58"/>
                  <a:gd name="T2" fmla="*/ 30 w 46"/>
                  <a:gd name="T3" fmla="*/ 0 h 58"/>
                  <a:gd name="T4" fmla="*/ 20 w 46"/>
                  <a:gd name="T5" fmla="*/ 0 h 58"/>
                  <a:gd name="T6" fmla="*/ 10 w 46"/>
                  <a:gd name="T7" fmla="*/ 3 h 58"/>
                  <a:gd name="T8" fmla="*/ 5 w 46"/>
                  <a:gd name="T9" fmla="*/ 10 h 58"/>
                  <a:gd name="T10" fmla="*/ 3 w 46"/>
                  <a:gd name="T11" fmla="*/ 18 h 58"/>
                  <a:gd name="T12" fmla="*/ 0 w 46"/>
                  <a:gd name="T13" fmla="*/ 25 h 58"/>
                  <a:gd name="T14" fmla="*/ 0 w 46"/>
                  <a:gd name="T15" fmla="*/ 30 h 58"/>
                  <a:gd name="T16" fmla="*/ 0 w 46"/>
                  <a:gd name="T17" fmla="*/ 35 h 58"/>
                  <a:gd name="T18" fmla="*/ 3 w 46"/>
                  <a:gd name="T19" fmla="*/ 35 h 58"/>
                  <a:gd name="T20" fmla="*/ 5 w 46"/>
                  <a:gd name="T21" fmla="*/ 33 h 58"/>
                  <a:gd name="T22" fmla="*/ 8 w 46"/>
                  <a:gd name="T23" fmla="*/ 28 h 58"/>
                  <a:gd name="T24" fmla="*/ 10 w 46"/>
                  <a:gd name="T25" fmla="*/ 25 h 58"/>
                  <a:gd name="T26" fmla="*/ 10 w 46"/>
                  <a:gd name="T27" fmla="*/ 30 h 58"/>
                  <a:gd name="T28" fmla="*/ 10 w 46"/>
                  <a:gd name="T29" fmla="*/ 41 h 58"/>
                  <a:gd name="T30" fmla="*/ 8 w 46"/>
                  <a:gd name="T31" fmla="*/ 51 h 58"/>
                  <a:gd name="T32" fmla="*/ 10 w 46"/>
                  <a:gd name="T33" fmla="*/ 53 h 58"/>
                  <a:gd name="T34" fmla="*/ 13 w 46"/>
                  <a:gd name="T35" fmla="*/ 53 h 58"/>
                  <a:gd name="T36" fmla="*/ 15 w 46"/>
                  <a:gd name="T37" fmla="*/ 53 h 58"/>
                  <a:gd name="T38" fmla="*/ 15 w 46"/>
                  <a:gd name="T39" fmla="*/ 51 h 58"/>
                  <a:gd name="T40" fmla="*/ 15 w 46"/>
                  <a:gd name="T41" fmla="*/ 53 h 58"/>
                  <a:gd name="T42" fmla="*/ 15 w 46"/>
                  <a:gd name="T43" fmla="*/ 56 h 58"/>
                  <a:gd name="T44" fmla="*/ 18 w 46"/>
                  <a:gd name="T45" fmla="*/ 58 h 58"/>
                  <a:gd name="T46" fmla="*/ 20 w 46"/>
                  <a:gd name="T47" fmla="*/ 58 h 58"/>
                  <a:gd name="T48" fmla="*/ 23 w 46"/>
                  <a:gd name="T49" fmla="*/ 58 h 58"/>
                  <a:gd name="T50" fmla="*/ 25 w 46"/>
                  <a:gd name="T51" fmla="*/ 56 h 58"/>
                  <a:gd name="T52" fmla="*/ 25 w 46"/>
                  <a:gd name="T53" fmla="*/ 56 h 58"/>
                  <a:gd name="T54" fmla="*/ 25 w 46"/>
                  <a:gd name="T55" fmla="*/ 58 h 58"/>
                  <a:gd name="T56" fmla="*/ 30 w 46"/>
                  <a:gd name="T57" fmla="*/ 58 h 58"/>
                  <a:gd name="T58" fmla="*/ 33 w 46"/>
                  <a:gd name="T59" fmla="*/ 58 h 58"/>
                  <a:gd name="T60" fmla="*/ 33 w 46"/>
                  <a:gd name="T61" fmla="*/ 56 h 58"/>
                  <a:gd name="T62" fmla="*/ 35 w 46"/>
                  <a:gd name="T63" fmla="*/ 53 h 58"/>
                  <a:gd name="T64" fmla="*/ 35 w 46"/>
                  <a:gd name="T65" fmla="*/ 53 h 58"/>
                  <a:gd name="T66" fmla="*/ 35 w 46"/>
                  <a:gd name="T67" fmla="*/ 53 h 58"/>
                  <a:gd name="T68" fmla="*/ 38 w 46"/>
                  <a:gd name="T69" fmla="*/ 53 h 58"/>
                  <a:gd name="T70" fmla="*/ 43 w 46"/>
                  <a:gd name="T71" fmla="*/ 51 h 58"/>
                  <a:gd name="T72" fmla="*/ 46 w 46"/>
                  <a:gd name="T73" fmla="*/ 43 h 58"/>
                  <a:gd name="T74" fmla="*/ 46 w 46"/>
                  <a:gd name="T75" fmla="*/ 30 h 58"/>
                  <a:gd name="T76" fmla="*/ 46 w 46"/>
                  <a:gd name="T77" fmla="*/ 18 h 58"/>
                  <a:gd name="T78" fmla="*/ 43 w 46"/>
                  <a:gd name="T79" fmla="*/ 10 h 58"/>
                  <a:gd name="T80" fmla="*/ 41 w 46"/>
                  <a:gd name="T81" fmla="*/ 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 h="58">
                    <a:moveTo>
                      <a:pt x="41" y="3"/>
                    </a:moveTo>
                    <a:lnTo>
                      <a:pt x="41" y="3"/>
                    </a:lnTo>
                    <a:lnTo>
                      <a:pt x="30" y="0"/>
                    </a:lnTo>
                    <a:lnTo>
                      <a:pt x="30" y="0"/>
                    </a:lnTo>
                    <a:lnTo>
                      <a:pt x="20" y="0"/>
                    </a:lnTo>
                    <a:lnTo>
                      <a:pt x="20" y="0"/>
                    </a:lnTo>
                    <a:lnTo>
                      <a:pt x="10" y="3"/>
                    </a:lnTo>
                    <a:lnTo>
                      <a:pt x="10" y="3"/>
                    </a:lnTo>
                    <a:lnTo>
                      <a:pt x="5" y="10"/>
                    </a:lnTo>
                    <a:lnTo>
                      <a:pt x="5" y="10"/>
                    </a:lnTo>
                    <a:lnTo>
                      <a:pt x="3" y="18"/>
                    </a:lnTo>
                    <a:lnTo>
                      <a:pt x="3" y="18"/>
                    </a:lnTo>
                    <a:lnTo>
                      <a:pt x="0" y="25"/>
                    </a:lnTo>
                    <a:lnTo>
                      <a:pt x="0" y="25"/>
                    </a:lnTo>
                    <a:lnTo>
                      <a:pt x="0" y="30"/>
                    </a:lnTo>
                    <a:lnTo>
                      <a:pt x="0" y="30"/>
                    </a:lnTo>
                    <a:lnTo>
                      <a:pt x="0" y="35"/>
                    </a:lnTo>
                    <a:lnTo>
                      <a:pt x="0" y="35"/>
                    </a:lnTo>
                    <a:lnTo>
                      <a:pt x="3" y="35"/>
                    </a:lnTo>
                    <a:lnTo>
                      <a:pt x="3" y="35"/>
                    </a:lnTo>
                    <a:lnTo>
                      <a:pt x="5" y="33"/>
                    </a:lnTo>
                    <a:lnTo>
                      <a:pt x="5" y="33"/>
                    </a:lnTo>
                    <a:lnTo>
                      <a:pt x="8" y="28"/>
                    </a:lnTo>
                    <a:lnTo>
                      <a:pt x="8" y="28"/>
                    </a:lnTo>
                    <a:lnTo>
                      <a:pt x="10" y="25"/>
                    </a:lnTo>
                    <a:lnTo>
                      <a:pt x="10" y="25"/>
                    </a:lnTo>
                    <a:lnTo>
                      <a:pt x="10" y="30"/>
                    </a:lnTo>
                    <a:lnTo>
                      <a:pt x="10" y="30"/>
                    </a:lnTo>
                    <a:lnTo>
                      <a:pt x="10" y="41"/>
                    </a:lnTo>
                    <a:lnTo>
                      <a:pt x="10" y="41"/>
                    </a:lnTo>
                    <a:lnTo>
                      <a:pt x="8" y="51"/>
                    </a:lnTo>
                    <a:lnTo>
                      <a:pt x="8" y="51"/>
                    </a:lnTo>
                    <a:lnTo>
                      <a:pt x="10" y="53"/>
                    </a:lnTo>
                    <a:lnTo>
                      <a:pt x="10" y="53"/>
                    </a:lnTo>
                    <a:lnTo>
                      <a:pt x="13" y="53"/>
                    </a:lnTo>
                    <a:lnTo>
                      <a:pt x="13" y="53"/>
                    </a:lnTo>
                    <a:lnTo>
                      <a:pt x="15" y="53"/>
                    </a:lnTo>
                    <a:lnTo>
                      <a:pt x="15" y="53"/>
                    </a:lnTo>
                    <a:lnTo>
                      <a:pt x="15" y="51"/>
                    </a:lnTo>
                    <a:lnTo>
                      <a:pt x="15" y="51"/>
                    </a:lnTo>
                    <a:lnTo>
                      <a:pt x="15" y="53"/>
                    </a:lnTo>
                    <a:lnTo>
                      <a:pt x="15" y="53"/>
                    </a:lnTo>
                    <a:lnTo>
                      <a:pt x="15" y="56"/>
                    </a:lnTo>
                    <a:lnTo>
                      <a:pt x="15" y="56"/>
                    </a:lnTo>
                    <a:lnTo>
                      <a:pt x="18" y="58"/>
                    </a:lnTo>
                    <a:lnTo>
                      <a:pt x="18" y="58"/>
                    </a:lnTo>
                    <a:lnTo>
                      <a:pt x="20" y="58"/>
                    </a:lnTo>
                    <a:lnTo>
                      <a:pt x="20" y="58"/>
                    </a:lnTo>
                    <a:lnTo>
                      <a:pt x="23" y="58"/>
                    </a:lnTo>
                    <a:lnTo>
                      <a:pt x="23" y="58"/>
                    </a:lnTo>
                    <a:lnTo>
                      <a:pt x="25" y="56"/>
                    </a:lnTo>
                    <a:lnTo>
                      <a:pt x="25" y="56"/>
                    </a:lnTo>
                    <a:lnTo>
                      <a:pt x="25" y="56"/>
                    </a:lnTo>
                    <a:lnTo>
                      <a:pt x="25" y="56"/>
                    </a:lnTo>
                    <a:lnTo>
                      <a:pt x="25" y="58"/>
                    </a:lnTo>
                    <a:lnTo>
                      <a:pt x="25" y="58"/>
                    </a:lnTo>
                    <a:lnTo>
                      <a:pt x="30" y="58"/>
                    </a:lnTo>
                    <a:lnTo>
                      <a:pt x="30" y="58"/>
                    </a:lnTo>
                    <a:lnTo>
                      <a:pt x="33" y="58"/>
                    </a:lnTo>
                    <a:lnTo>
                      <a:pt x="33" y="58"/>
                    </a:lnTo>
                    <a:lnTo>
                      <a:pt x="33" y="56"/>
                    </a:lnTo>
                    <a:lnTo>
                      <a:pt x="33" y="56"/>
                    </a:lnTo>
                    <a:lnTo>
                      <a:pt x="35" y="53"/>
                    </a:lnTo>
                    <a:lnTo>
                      <a:pt x="35" y="53"/>
                    </a:lnTo>
                    <a:lnTo>
                      <a:pt x="35" y="53"/>
                    </a:lnTo>
                    <a:lnTo>
                      <a:pt x="35" y="53"/>
                    </a:lnTo>
                    <a:lnTo>
                      <a:pt x="35" y="53"/>
                    </a:lnTo>
                    <a:lnTo>
                      <a:pt x="35" y="53"/>
                    </a:lnTo>
                    <a:lnTo>
                      <a:pt x="38" y="53"/>
                    </a:lnTo>
                    <a:lnTo>
                      <a:pt x="38" y="53"/>
                    </a:lnTo>
                    <a:lnTo>
                      <a:pt x="43" y="51"/>
                    </a:lnTo>
                    <a:lnTo>
                      <a:pt x="43" y="51"/>
                    </a:lnTo>
                    <a:lnTo>
                      <a:pt x="46" y="43"/>
                    </a:lnTo>
                    <a:lnTo>
                      <a:pt x="46" y="43"/>
                    </a:lnTo>
                    <a:lnTo>
                      <a:pt x="46" y="30"/>
                    </a:lnTo>
                    <a:lnTo>
                      <a:pt x="46" y="30"/>
                    </a:lnTo>
                    <a:lnTo>
                      <a:pt x="46" y="18"/>
                    </a:lnTo>
                    <a:lnTo>
                      <a:pt x="46" y="18"/>
                    </a:lnTo>
                    <a:lnTo>
                      <a:pt x="43" y="10"/>
                    </a:lnTo>
                    <a:lnTo>
                      <a:pt x="43" y="10"/>
                    </a:lnTo>
                    <a:lnTo>
                      <a:pt x="41" y="3"/>
                    </a:lnTo>
                    <a:lnTo>
                      <a:pt x="41"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4" name="Freeform 106"/>
              <p:cNvSpPr>
                <a:spLocks/>
              </p:cNvSpPr>
              <p:nvPr/>
            </p:nvSpPr>
            <p:spPr bwMode="auto">
              <a:xfrm>
                <a:off x="7364413" y="4348163"/>
                <a:ext cx="68262" cy="23813"/>
              </a:xfrm>
              <a:custGeom>
                <a:avLst/>
                <a:gdLst>
                  <a:gd name="T0" fmla="*/ 0 w 43"/>
                  <a:gd name="T1" fmla="*/ 7 h 15"/>
                  <a:gd name="T2" fmla="*/ 0 w 43"/>
                  <a:gd name="T3" fmla="*/ 7 h 15"/>
                  <a:gd name="T4" fmla="*/ 5 w 43"/>
                  <a:gd name="T5" fmla="*/ 5 h 15"/>
                  <a:gd name="T6" fmla="*/ 10 w 43"/>
                  <a:gd name="T7" fmla="*/ 2 h 15"/>
                  <a:gd name="T8" fmla="*/ 10 w 43"/>
                  <a:gd name="T9" fmla="*/ 2 h 15"/>
                  <a:gd name="T10" fmla="*/ 28 w 43"/>
                  <a:gd name="T11" fmla="*/ 0 h 15"/>
                  <a:gd name="T12" fmla="*/ 28 w 43"/>
                  <a:gd name="T13" fmla="*/ 0 h 15"/>
                  <a:gd name="T14" fmla="*/ 38 w 43"/>
                  <a:gd name="T15" fmla="*/ 0 h 15"/>
                  <a:gd name="T16" fmla="*/ 38 w 43"/>
                  <a:gd name="T17" fmla="*/ 0 h 15"/>
                  <a:gd name="T18" fmla="*/ 40 w 43"/>
                  <a:gd name="T19" fmla="*/ 2 h 15"/>
                  <a:gd name="T20" fmla="*/ 43 w 43"/>
                  <a:gd name="T21" fmla="*/ 7 h 15"/>
                  <a:gd name="T22" fmla="*/ 43 w 43"/>
                  <a:gd name="T23" fmla="*/ 7 h 15"/>
                  <a:gd name="T24" fmla="*/ 40 w 43"/>
                  <a:gd name="T25" fmla="*/ 10 h 15"/>
                  <a:gd name="T26" fmla="*/ 38 w 43"/>
                  <a:gd name="T27" fmla="*/ 15 h 15"/>
                  <a:gd name="T28" fmla="*/ 38 w 43"/>
                  <a:gd name="T29" fmla="*/ 15 h 15"/>
                  <a:gd name="T30" fmla="*/ 35 w 43"/>
                  <a:gd name="T31" fmla="*/ 15 h 15"/>
                  <a:gd name="T32" fmla="*/ 30 w 43"/>
                  <a:gd name="T33" fmla="*/ 15 h 15"/>
                  <a:gd name="T34" fmla="*/ 30 w 43"/>
                  <a:gd name="T35" fmla="*/ 15 h 15"/>
                  <a:gd name="T36" fmla="*/ 17 w 43"/>
                  <a:gd name="T37" fmla="*/ 12 h 15"/>
                  <a:gd name="T38" fmla="*/ 17 w 43"/>
                  <a:gd name="T39" fmla="*/ 12 h 15"/>
                  <a:gd name="T40" fmla="*/ 7 w 43"/>
                  <a:gd name="T41" fmla="*/ 10 h 15"/>
                  <a:gd name="T42" fmla="*/ 7 w 43"/>
                  <a:gd name="T43" fmla="*/ 10 h 15"/>
                  <a:gd name="T44" fmla="*/ 2 w 43"/>
                  <a:gd name="T45" fmla="*/ 10 h 15"/>
                  <a:gd name="T46" fmla="*/ 0 w 43"/>
                  <a:gd name="T47" fmla="*/ 7 h 15"/>
                  <a:gd name="T48" fmla="*/ 0 w 43"/>
                  <a:gd name="T49"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3" h="15">
                    <a:moveTo>
                      <a:pt x="0" y="7"/>
                    </a:moveTo>
                    <a:lnTo>
                      <a:pt x="0" y="7"/>
                    </a:lnTo>
                    <a:lnTo>
                      <a:pt x="5" y="5"/>
                    </a:lnTo>
                    <a:lnTo>
                      <a:pt x="10" y="2"/>
                    </a:lnTo>
                    <a:lnTo>
                      <a:pt x="10" y="2"/>
                    </a:lnTo>
                    <a:lnTo>
                      <a:pt x="28" y="0"/>
                    </a:lnTo>
                    <a:lnTo>
                      <a:pt x="28" y="0"/>
                    </a:lnTo>
                    <a:lnTo>
                      <a:pt x="38" y="0"/>
                    </a:lnTo>
                    <a:lnTo>
                      <a:pt x="38" y="0"/>
                    </a:lnTo>
                    <a:lnTo>
                      <a:pt x="40" y="2"/>
                    </a:lnTo>
                    <a:lnTo>
                      <a:pt x="43" y="7"/>
                    </a:lnTo>
                    <a:lnTo>
                      <a:pt x="43" y="7"/>
                    </a:lnTo>
                    <a:lnTo>
                      <a:pt x="40" y="10"/>
                    </a:lnTo>
                    <a:lnTo>
                      <a:pt x="38" y="15"/>
                    </a:lnTo>
                    <a:lnTo>
                      <a:pt x="38" y="15"/>
                    </a:lnTo>
                    <a:lnTo>
                      <a:pt x="35" y="15"/>
                    </a:lnTo>
                    <a:lnTo>
                      <a:pt x="30" y="15"/>
                    </a:lnTo>
                    <a:lnTo>
                      <a:pt x="30" y="15"/>
                    </a:lnTo>
                    <a:lnTo>
                      <a:pt x="17" y="12"/>
                    </a:lnTo>
                    <a:lnTo>
                      <a:pt x="17" y="12"/>
                    </a:lnTo>
                    <a:lnTo>
                      <a:pt x="7" y="10"/>
                    </a:lnTo>
                    <a:lnTo>
                      <a:pt x="7" y="10"/>
                    </a:lnTo>
                    <a:lnTo>
                      <a:pt x="2" y="10"/>
                    </a:lnTo>
                    <a:lnTo>
                      <a:pt x="0" y="7"/>
                    </a:lnTo>
                    <a:lnTo>
                      <a:pt x="0" y="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grpSp>
      <p:grpSp>
        <p:nvGrpSpPr>
          <p:cNvPr id="2" name="Groupe 1"/>
          <p:cNvGrpSpPr/>
          <p:nvPr/>
        </p:nvGrpSpPr>
        <p:grpSpPr>
          <a:xfrm>
            <a:off x="8891666" y="8575671"/>
            <a:ext cx="396000" cy="396000"/>
            <a:chOff x="8891666" y="7279125"/>
            <a:chExt cx="396000" cy="396000"/>
          </a:xfrm>
        </p:grpSpPr>
        <p:sp>
          <p:nvSpPr>
            <p:cNvPr id="61" name="Ellipse 60"/>
            <p:cNvSpPr/>
            <p:nvPr/>
          </p:nvSpPr>
          <p:spPr>
            <a:xfrm>
              <a:off x="8891666" y="7279125"/>
              <a:ext cx="396000" cy="396000"/>
            </a:xfrm>
            <a:prstGeom prst="ellipse">
              <a:avLst/>
            </a:prstGeom>
            <a:solidFill>
              <a:schemeClr val="bg1"/>
            </a:solid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60" name="Image 59"/>
            <p:cNvPicPr>
              <a:picLocks noChangeAspect="1"/>
            </p:cNvPicPr>
            <p:nvPr/>
          </p:nvPicPr>
          <p:blipFill>
            <a:blip r:embed="rId7">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942074" y="7327749"/>
              <a:ext cx="243589" cy="243589"/>
            </a:xfrm>
            <a:prstGeom prst="rect">
              <a:avLst/>
            </a:prstGeom>
          </p:spPr>
        </p:pic>
      </p:grpSp>
      <p:sp>
        <p:nvSpPr>
          <p:cNvPr id="64" name="Ellipse 63"/>
          <p:cNvSpPr/>
          <p:nvPr/>
        </p:nvSpPr>
        <p:spPr>
          <a:xfrm>
            <a:off x="8875941" y="1414482"/>
            <a:ext cx="396000" cy="39600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63" name="Image 62"/>
          <p:cNvPicPr>
            <a:picLocks noChangeAspect="1"/>
          </p:cNvPicPr>
          <p:nvPr/>
        </p:nvPicPr>
        <p:blipFill>
          <a:blip r:embed="rId8">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924983" y="1479441"/>
            <a:ext cx="308272" cy="308272"/>
          </a:xfrm>
          <a:prstGeom prst="rect">
            <a:avLst/>
          </a:prstGeom>
        </p:spPr>
      </p:pic>
    </p:spTree>
    <p:extLst>
      <p:ext uri="{BB962C8B-B14F-4D97-AF65-F5344CB8AC3E}">
        <p14:creationId xmlns:p14="http://schemas.microsoft.com/office/powerpoint/2010/main" val="4012383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cstate="print">
            <a:extLst>
              <a:ext uri="{28A0092B-C50C-407E-A947-70E740481C1C}">
                <a14:useLocalDpi xmlns:a14="http://schemas.microsoft.com/office/drawing/2010/main"/>
              </a:ext>
            </a:extLst>
          </a:blip>
          <a:srcRect b="-543"/>
          <a:stretch/>
        </p:blipFill>
        <p:spPr>
          <a:xfrm>
            <a:off x="395892" y="218337"/>
            <a:ext cx="1094293" cy="1359069"/>
          </a:xfrm>
          <a:prstGeom prst="rect">
            <a:avLst/>
          </a:prstGeom>
        </p:spPr>
      </p:pic>
      <p:graphicFrame>
        <p:nvGraphicFramePr>
          <p:cNvPr id="6" name="Tableau 5"/>
          <p:cNvGraphicFramePr>
            <a:graphicFrameLocks noGrp="1"/>
          </p:cNvGraphicFramePr>
          <p:nvPr>
            <p:extLst>
              <p:ext uri="{D42A27DB-BD31-4B8C-83A1-F6EECF244321}">
                <p14:modId xmlns:p14="http://schemas.microsoft.com/office/powerpoint/2010/main" val="2047713699"/>
              </p:ext>
            </p:extLst>
          </p:nvPr>
        </p:nvGraphicFramePr>
        <p:xfrm>
          <a:off x="183834" y="1697417"/>
          <a:ext cx="8986154" cy="10646099"/>
        </p:xfrm>
        <a:graphic>
          <a:graphicData uri="http://schemas.openxmlformats.org/drawingml/2006/table">
            <a:tbl>
              <a:tblPr firstRow="1" bandRow="1">
                <a:tableStyleId>{5C22544A-7EE6-4342-B048-85BDC9FD1C3A}</a:tableStyleId>
              </a:tblPr>
              <a:tblGrid>
                <a:gridCol w="611765"/>
                <a:gridCol w="2032661"/>
                <a:gridCol w="6133448"/>
                <a:gridCol w="208280"/>
              </a:tblGrid>
              <a:tr h="705541">
                <a:tc>
                  <a:txBody>
                    <a:bodyPr/>
                    <a:lstStyle/>
                    <a:p>
                      <a:r>
                        <a:rPr lang="fr-FR" sz="2000" b="1" kern="1200"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8</a:t>
                      </a:r>
                      <a:endParaRPr lang="fr-FR" sz="2000" b="1" kern="1200"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tx2">
                          <a:lumMod val="60000"/>
                          <a:lumOff val="40000"/>
                        </a:schemeClr>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i="0" u="none" strike="noStrike"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Tenue des salariés et vestiaires adaptés</a:t>
                      </a:r>
                      <a:endParaRPr lang="fr-FR" sz="1400" b="1" i="0" u="none" strike="noStrike" dirty="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tx2">
                          <a:lumMod val="60000"/>
                          <a:lumOff val="40000"/>
                        </a:schemeClr>
                      </a:solidFill>
                      <a:prstDash val="solid"/>
                      <a:round/>
                      <a:headEnd type="none" w="med" len="med"/>
                      <a:tailEnd type="none" w="med" len="med"/>
                    </a:lnL>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1" indent="0" algn="just" defTabSz="685766" rtl="0" eaLnBrk="1" fontAlgn="ctr" latinLnBrk="0" hangingPunct="1">
                        <a:lnSpc>
                          <a:spcPct val="90000"/>
                        </a:lnSpc>
                        <a:spcBef>
                          <a:spcPts val="300"/>
                        </a:spcBef>
                        <a:spcAft>
                          <a:spcPts val="0"/>
                        </a:spcAft>
                        <a:buClrTx/>
                        <a:buSzTx/>
                        <a:buFont typeface="Wingdings" panose="05000000000000000000" pitchFamily="2" charset="2"/>
                        <a:buNone/>
                        <a:tabLst/>
                        <a:defRPr/>
                      </a:pPr>
                      <a:r>
                        <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Des protocoles spécifiques sont à appliquer à l’arrivée et à la sortie des collaborateurs. Chacun bénéficie d’une tenue</a:t>
                      </a:r>
                      <a:r>
                        <a:rPr lang="fr-FR" sz="1100" b="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propre </a:t>
                      </a:r>
                      <a:r>
                        <a:rPr lang="fr-FR" sz="1100" b="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quotidienne.</a:t>
                      </a:r>
                    </a:p>
                  </a:txBody>
                  <a:tcPr anchor="ct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1" indent="0" algn="just" defTabSz="685766" rtl="0" eaLnBrk="1" fontAlgn="ctr" latinLnBrk="0" hangingPunct="1">
                        <a:lnSpc>
                          <a:spcPct val="90000"/>
                        </a:lnSpc>
                        <a:spcBef>
                          <a:spcPts val="300"/>
                        </a:spcBef>
                        <a:spcAft>
                          <a:spcPts val="0"/>
                        </a:spcAft>
                        <a:buClrTx/>
                        <a:buSzTx/>
                        <a:buFont typeface="Wingdings" panose="05000000000000000000" pitchFamily="2" charset="2"/>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r>
              <a:tr h="1012668">
                <a:tc>
                  <a:txBody>
                    <a:bodyPr/>
                    <a:lstStyle/>
                    <a:p>
                      <a:r>
                        <a:rPr lang="fr-FR" sz="2000" b="1" dirty="0" smtClean="0">
                          <a:solidFill>
                            <a:schemeClr val="accent1"/>
                          </a:solidFill>
                          <a:latin typeface="Verdana" panose="020B0604030504040204" pitchFamily="34" charset="0"/>
                          <a:ea typeface="Verdana" panose="020B0604030504040204" pitchFamily="34" charset="0"/>
                          <a:cs typeface="Verdana" panose="020B0604030504040204" pitchFamily="34" charset="0"/>
                        </a:rPr>
                        <a:t>9</a:t>
                      </a:r>
                      <a:endParaRPr lang="fr-FR" sz="20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accent1"/>
                      </a:solidFill>
                      <a:prstDash val="solid"/>
                      <a:round/>
                      <a:headEnd type="none" w="med" len="med"/>
                      <a:tailEnd type="none" w="med" len="med"/>
                    </a:lnR>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Intervenants libéraux et bénévoles </a:t>
                      </a:r>
                    </a:p>
                  </a:txBody>
                  <a:tcPr anchor="ctr">
                    <a:lnL w="28575" cap="flat" cmpd="sng" algn="ctr">
                      <a:solidFill>
                        <a:schemeClr val="accent1"/>
                      </a:solidFill>
                      <a:prstDash val="solid"/>
                      <a:round/>
                      <a:headEnd type="none" w="med" len="med"/>
                      <a:tailEnd type="none" w="med" len="med"/>
                    </a:lnL>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1" indent="0" algn="just" defTabSz="685766" rtl="0" eaLnBrk="1" fontAlgn="ctr" latinLnBrk="0" hangingPunct="1">
                        <a:lnSpc>
                          <a:spcPct val="90000"/>
                        </a:lnSpc>
                        <a:spcBef>
                          <a:spcPts val="300"/>
                        </a:spcBef>
                        <a:spcAft>
                          <a:spcPts val="0"/>
                        </a:spcAft>
                        <a:buClrTx/>
                        <a:buSzTx/>
                        <a:buFont typeface="Wingdings" panose="05000000000000000000" pitchFamily="2" charset="2"/>
                        <a:buNone/>
                        <a:tabLst/>
                        <a:defRPr/>
                      </a:pPr>
                      <a:r>
                        <a:rPr lang="fr-FR" sz="1100" b="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La venue des professionnels et bénévoles sera encadrée et pourra aller jusqu’à la suspension des interventions non indispensables à la préservation de l’autonomie si la situation l’exige.</a:t>
                      </a:r>
                    </a:p>
                    <a:p>
                      <a:pPr marL="0" marR="0" lvl="1" indent="0" algn="just" defTabSz="685766" rtl="0" eaLnBrk="1" fontAlgn="ctr" latinLnBrk="0" hangingPunct="1">
                        <a:lnSpc>
                          <a:spcPct val="90000"/>
                        </a:lnSpc>
                        <a:spcBef>
                          <a:spcPts val="300"/>
                        </a:spcBef>
                        <a:spcAft>
                          <a:spcPts val="0"/>
                        </a:spcAft>
                        <a:buClrTx/>
                        <a:buSzTx/>
                        <a:buFont typeface="Wingdings" panose="05000000000000000000" pitchFamily="2" charset="2"/>
                        <a:buNone/>
                        <a:tabLst/>
                        <a:defRPr/>
                      </a:pPr>
                      <a:r>
                        <a:rPr lang="fr-FR" sz="1100" b="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L’intervention des professionnels nécessaires au projet de soins (professionnels de santé, pédicures sur prescription) est maintenue, tout en s'assurant que les intervenants connaissent bien le fonctionnement de l'établissement, et ses règles. </a:t>
                      </a:r>
                    </a:p>
                    <a:p>
                      <a:pPr marL="0" marR="0" lvl="1" indent="0" algn="just" defTabSz="685766" rtl="0" eaLnBrk="1" fontAlgn="ctr" latinLnBrk="0" hangingPunct="1">
                        <a:lnSpc>
                          <a:spcPct val="90000"/>
                        </a:lnSpc>
                        <a:spcBef>
                          <a:spcPts val="300"/>
                        </a:spcBef>
                        <a:spcAft>
                          <a:spcPts val="0"/>
                        </a:spcAft>
                        <a:buClrTx/>
                        <a:buSzTx/>
                        <a:buFont typeface="Wingdings" panose="05000000000000000000" pitchFamily="2" charset="2"/>
                        <a:buNone/>
                        <a:tabLst/>
                        <a:defRPr/>
                      </a:pPr>
                      <a:r>
                        <a:rPr lang="fr-FR" sz="1100" b="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Il est rappelé le protocole par différents moyens (affichage, courrier, courriel) pour tous nos intervenants et la charte d’engagement sera signée.</a:t>
                      </a:r>
                    </a:p>
                  </a:txBody>
                  <a:tcPr anchor="ct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1" indent="0" algn="just" defTabSz="685766" rtl="0" eaLnBrk="1" fontAlgn="ctr" latinLnBrk="0" hangingPunct="1">
                        <a:lnSpc>
                          <a:spcPct val="90000"/>
                        </a:lnSpc>
                        <a:spcBef>
                          <a:spcPts val="300"/>
                        </a:spcBef>
                        <a:spcAft>
                          <a:spcPts val="0"/>
                        </a:spcAft>
                        <a:buClrTx/>
                        <a:buSzTx/>
                        <a:buFont typeface="Wingdings" panose="05000000000000000000" pitchFamily="2" charset="2"/>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r>
              <a:tr h="936857">
                <a:tc>
                  <a:txBody>
                    <a:bodyPr/>
                    <a:lstStyle/>
                    <a:p>
                      <a:r>
                        <a:rPr lang="fr-FR"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10</a:t>
                      </a:r>
                      <a:endParaRPr lang="fr-FR" sz="2000" b="1"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tx2">
                          <a:lumMod val="60000"/>
                          <a:lumOff val="40000"/>
                        </a:schemeClr>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Rendez-vous</a:t>
                      </a:r>
                      <a:r>
                        <a:rPr lang="fr-FR" sz="1400" b="1" u="none" strike="noStrike" kern="1200" baseline="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 </a:t>
                      </a:r>
                      <a:r>
                        <a:rPr lang="fr-FR" sz="1400" b="1" u="none" strike="noStrike" kern="120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médicaux</a:t>
                      </a:r>
                      <a:r>
                        <a:rPr lang="fr-FR" sz="1400" b="1" u="none" strike="noStrike" kern="1200" baseline="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 et </a:t>
                      </a:r>
                      <a:r>
                        <a:rPr lang="fr-FR" sz="1400" b="1" u="none" strike="noStrike" kern="120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paramédicaux à l'extérieur</a:t>
                      </a:r>
                    </a:p>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i="0" u="none" strike="noStrike" kern="120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Hospitalisation</a:t>
                      </a:r>
                    </a:p>
                  </a:txBody>
                  <a:tcPr anchor="ctr">
                    <a:lnL w="28575" cap="flat" cmpd="sng" algn="ctr">
                      <a:solidFill>
                        <a:schemeClr val="tx2">
                          <a:lumMod val="60000"/>
                          <a:lumOff val="40000"/>
                        </a:schemeClr>
                      </a:solidFill>
                      <a:prstDash val="solid"/>
                      <a:round/>
                      <a:headEnd type="none" w="med" len="med"/>
                      <a:tailEnd type="none" w="med" len="med"/>
                    </a:lnL>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Les rendez-vous médicaux extérieurs seront réduits aux besoins urgents ou soins indispensables.</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Tout retour d’un rendez-vous</a:t>
                      </a:r>
                      <a:r>
                        <a:rPr lang="fr-FR" sz="110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extérieur </a:t>
                      </a: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doit faire l’objet d’une surveillance d’apparition de symptômes et la prise de température quotidienne doit être réalisée.</a:t>
                      </a:r>
                      <a:endParaRPr lang="fr-FR" sz="110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marR="0" lvl="0" indent="0" algn="just" defTabSz="960120" rtl="0" eaLnBrk="1" fontAlgn="auto" latinLnBrk="0" hangingPunct="1">
                        <a:lnSpc>
                          <a:spcPct val="100000"/>
                        </a:lnSpc>
                        <a:spcBef>
                          <a:spcPts val="0"/>
                        </a:spcBef>
                        <a:spcAft>
                          <a:spcPts val="0"/>
                        </a:spcAft>
                        <a:buClrTx/>
                        <a:buSzTx/>
                        <a:buFontTx/>
                        <a:buNone/>
                        <a:tabLst/>
                        <a:defRPr/>
                      </a:pPr>
                      <a:endParaRPr lang="fr-FR" sz="110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Tout retour d’hospitalisation de plusieurs jours ne sera autorisée qu’après le résultat d’un test PCR négatif.</a:t>
                      </a: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 Un confinement en chambre sera réalisé durant 7 jours, la surveillance d’apparition de symptômes et la prise de température quotidienne seront réalisées.</a:t>
                      </a:r>
                      <a:endParaRPr lang="fr-FR" sz="1100" kern="1200" baseline="0" dirty="0" smtClean="0">
                        <a:solidFill>
                          <a:schemeClr val="accent6"/>
                        </a:solidFill>
                        <a:latin typeface="Verdana" panose="020B0604030504040204" pitchFamily="34" charset="0"/>
                        <a:ea typeface="Verdana" panose="020B0604030504040204" pitchFamily="34" charset="0"/>
                        <a:cs typeface="Verdana" panose="020B0604030504040204" pitchFamily="34" charset="0"/>
                      </a:endParaRPr>
                    </a:p>
                    <a:p>
                      <a:pPr marL="0" marR="0" lvl="0" indent="0" algn="just" defTabSz="960120" rtl="0" eaLnBrk="1" fontAlgn="auto" latinLnBrk="0" hangingPunct="1">
                        <a:lnSpc>
                          <a:spcPct val="100000"/>
                        </a:lnSpc>
                        <a:spcBef>
                          <a:spcPts val="0"/>
                        </a:spcBef>
                        <a:spcAft>
                          <a:spcPts val="0"/>
                        </a:spcAft>
                        <a:buClrTx/>
                        <a:buSzTx/>
                        <a:buFontTx/>
                        <a:buNone/>
                        <a:tabLst/>
                        <a:defRPr/>
                      </a:pPr>
                      <a:endPar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nchor="ct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r>
              <a:tr h="1856872">
                <a:tc>
                  <a:txBody>
                    <a:bodyPr/>
                    <a:lstStyle/>
                    <a:p>
                      <a:r>
                        <a:rPr lang="fr-FR" sz="2000" b="1" dirty="0" smtClean="0">
                          <a:solidFill>
                            <a:schemeClr val="accent1"/>
                          </a:solidFill>
                          <a:latin typeface="Verdana" panose="020B0604030504040204" pitchFamily="34" charset="0"/>
                          <a:ea typeface="Verdana" panose="020B0604030504040204" pitchFamily="34" charset="0"/>
                          <a:cs typeface="Verdana" panose="020B0604030504040204" pitchFamily="34" charset="0"/>
                        </a:rPr>
                        <a:t>11</a:t>
                      </a:r>
                      <a:endParaRPr lang="fr-FR" sz="20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accent1"/>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Savoir recourir à l’hospitalisation pour les cas positifs</a:t>
                      </a:r>
                    </a:p>
                  </a:txBody>
                  <a:tcPr anchor="ctr">
                    <a:lnL w="28575" cap="flat" cmpd="sng" algn="ctr">
                      <a:solidFill>
                        <a:schemeClr val="accent1"/>
                      </a:solidFill>
                      <a:prstDash val="solid"/>
                      <a:round/>
                      <a:headEnd type="none" w="med" len="med"/>
                      <a:tailEnd type="none" w="med" len="med"/>
                    </a:lnL>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Tout résident cas confirmé Covid-19 sera hospitalisé en prenant en compte le consentement de la personne, les signes cliniques et les éléments de contexte de la personne et de l’EHPAD.</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Nous discuterons collégialement via l’astreinte gériatrique « personnes âgées +/ soins palliatifs », de l’orientation adéquate pour les résidents positifs au Covid-19 entre une prise en charge au sein de l’établissement, une hospitalisation en soins critiques, en court séjour, en HAD, en hôpital de proximité, ou en SSR. Nous mobiliserons les SSR personnes âgées et polyvalents plus systématiquement.</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accent6"/>
                          </a:solidFill>
                          <a:latin typeface="Verdana" panose="020B0604030504040204" pitchFamily="34" charset="0"/>
                          <a:ea typeface="Verdana" panose="020B0604030504040204" pitchFamily="34" charset="0"/>
                          <a:cs typeface="Verdana" panose="020B0604030504040204" pitchFamily="34" charset="0"/>
                        </a:rPr>
                        <a:t>Le retour d’hospitalisation ne sera autorisé qu’après un test PCR négatif effectué dans une temporalité immédiate avant le retour. </a:t>
                      </a:r>
                    </a:p>
                  </a:txBody>
                  <a:tcPr anchor="ct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r>
              <a:tr h="1749390">
                <a:tc>
                  <a:txBody>
                    <a:bodyPr/>
                    <a:lstStyle/>
                    <a:p>
                      <a:r>
                        <a:rPr lang="fr-FR"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12</a:t>
                      </a:r>
                      <a:endParaRPr lang="fr-FR" sz="2000" b="1"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tx2">
                          <a:lumMod val="60000"/>
                          <a:lumOff val="40000"/>
                        </a:schemeClr>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Les nouvelles admissions au sein de l'établissement </a:t>
                      </a:r>
                      <a:endParaRPr lang="fr-FR" sz="1400" b="1" u="none" strike="noStrike" kern="1200" dirty="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tx2">
                          <a:lumMod val="60000"/>
                          <a:lumOff val="40000"/>
                        </a:schemeClr>
                      </a:solidFill>
                      <a:prstDash val="solid"/>
                      <a:round/>
                      <a:headEnd type="none" w="med" len="med"/>
                      <a:tailEnd type="none" w="med" len="med"/>
                    </a:lnL>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just"/>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Les admissions sont possibles uniquement pour les établissements sans cas de covid-19 suspecté ou confirmé.</a:t>
                      </a:r>
                    </a:p>
                    <a:p>
                      <a:pPr algn="just"/>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L’entrée d’un nouveau résident, même temporaire, ne sera autorisée qu’après un test diagnostique RT-PCR négatif.</a:t>
                      </a:r>
                    </a:p>
                    <a:p>
                      <a:pPr algn="just"/>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La visite de l’établissement, dans le cadre de l’admission sera organisée prioritairement en virtuelle pour la chambre et les étages.</a:t>
                      </a:r>
                    </a:p>
                    <a:p>
                      <a:pPr algn="just"/>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En amont de l’accueil du nouveau résident, il est transmis le protocole d'hygiène pour les visiteurs, le résident et l’accompagnant familial.</a:t>
                      </a:r>
                    </a:p>
                    <a:p>
                      <a:pPr algn="just"/>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Un confinement en chambre sera réalisé durant 7 jours, la surveillance d’apparition de symptômes et la prise de température quotidienne seront réalisées.</a:t>
                      </a:r>
                    </a:p>
                  </a:txBody>
                  <a:tcPr anchor="ct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endParaRPr lang="fr-FR" sz="900" dirty="0">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r>
              <a:tr h="801750">
                <a:tc>
                  <a:txBody>
                    <a:bodyPr/>
                    <a:lstStyle/>
                    <a:p>
                      <a:r>
                        <a:rPr lang="fr-FR" sz="2000" b="1" dirty="0" smtClean="0">
                          <a:solidFill>
                            <a:schemeClr val="accent1"/>
                          </a:solidFill>
                          <a:latin typeface="Verdana" panose="020B0604030504040204" pitchFamily="34" charset="0"/>
                          <a:ea typeface="Verdana" panose="020B0604030504040204" pitchFamily="34" charset="0"/>
                          <a:cs typeface="Verdana" panose="020B0604030504040204" pitchFamily="34" charset="0"/>
                        </a:rPr>
                        <a:t>13</a:t>
                      </a:r>
                      <a:endParaRPr lang="fr-FR" sz="20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accent1"/>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Les retours au domicile en famille sont reportés</a:t>
                      </a:r>
                      <a:endParaRPr lang="fr-FR" sz="1400" b="1" i="0" u="none" strike="noStrike" dirty="0">
                        <a:solidFill>
                          <a:schemeClr val="tx2"/>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accent1"/>
                      </a:solidFill>
                      <a:prstDash val="solid"/>
                      <a:round/>
                      <a:headEnd type="none" w="med" len="med"/>
                      <a:tailEnd type="none" w="med" len="med"/>
                    </a:lnL>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Les retours au domicile en famille sont reportés le temps du confinement national.</a:t>
                      </a:r>
                    </a:p>
                    <a:p>
                      <a:pPr marL="0" marR="0" lvl="0" indent="0" algn="just" defTabSz="960120" rtl="0" eaLnBrk="1" fontAlgn="auto" latinLnBrk="0" hangingPunct="1">
                        <a:lnSpc>
                          <a:spcPct val="100000"/>
                        </a:lnSpc>
                        <a:spcBef>
                          <a:spcPts val="0"/>
                        </a:spcBef>
                        <a:spcAft>
                          <a:spcPts val="0"/>
                        </a:spcAft>
                        <a:buClrTx/>
                        <a:buSzTx/>
                        <a:buFontTx/>
                        <a:buNone/>
                        <a:tabLst/>
                        <a:defRPr/>
                      </a:pPr>
                      <a:endParaRPr lang="fr-FR" sz="1100" strike="sngStrike" kern="1200" dirty="0" smtClean="0">
                        <a:solidFill>
                          <a:srgbClr val="FF0000"/>
                        </a:solidFill>
                        <a:latin typeface="Verdana" panose="020B0604030504040204" pitchFamily="34" charset="0"/>
                        <a:ea typeface="Verdana" panose="020B0604030504040204" pitchFamily="34" charset="0"/>
                        <a:cs typeface="Verdana" panose="020B0604030504040204" pitchFamily="34" charset="0"/>
                      </a:endParaRPr>
                    </a:p>
                  </a:txBody>
                  <a:tcPr anchor="ct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accent1"/>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tr>
              <a:tr h="891859">
                <a:tc>
                  <a:txBody>
                    <a:bodyPr/>
                    <a:lstStyle/>
                    <a:p>
                      <a:r>
                        <a:rPr lang="fr-FR" sz="2000" b="1" dirty="0" smtClean="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14</a:t>
                      </a:r>
                      <a:endParaRPr lang="fr-FR" sz="2000" b="1"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tx2">
                          <a:lumMod val="60000"/>
                          <a:lumOff val="40000"/>
                        </a:schemeClr>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rPr>
                        <a:t>Organiser la vie de l’équipe en toute sécurité</a:t>
                      </a:r>
                      <a:endParaRPr lang="fr-FR" sz="1400" b="1" u="none" strike="noStrike" kern="1200" dirty="0">
                        <a:solidFill>
                          <a:schemeClr val="tx2">
                            <a:lumMod val="60000"/>
                            <a:lumOff val="40000"/>
                          </a:schemeClr>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tx2">
                          <a:lumMod val="60000"/>
                          <a:lumOff val="40000"/>
                        </a:schemeClr>
                      </a:solidFill>
                      <a:prstDash val="solid"/>
                      <a:round/>
                      <a:headEnd type="none" w="med" len="med"/>
                      <a:tailEnd type="none" w="med" len="med"/>
                    </a:lnL>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Les équipes garantissent la distanciation physique</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et les mesures barrières</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m</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ais les moments d'échanges et de management collectifs restent importants.</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Un point</a:t>
                      </a:r>
                      <a:r>
                        <a:rPr lang="fr-FR" sz="1100" kern="120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rPr>
                        <a:t> Covid-19 sera systématiquement à l’ordre du jour </a:t>
                      </a:r>
                      <a:r>
                        <a:rPr lang="fr-FR" sz="11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de la réunion hebdomadaire d’encadrement.</a:t>
                      </a:r>
                    </a:p>
                  </a:txBody>
                  <a:tcPr anchor="ct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tx2">
                          <a:lumMod val="60000"/>
                          <a:lumOff val="40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r>
              <a:tr h="1143000">
                <a:tc>
                  <a:txBody>
                    <a:bodyPr/>
                    <a:lstStyle/>
                    <a:p>
                      <a:r>
                        <a:rPr lang="fr-FR" sz="2000" b="1" dirty="0" smtClean="0">
                          <a:solidFill>
                            <a:schemeClr val="accent1"/>
                          </a:solidFill>
                          <a:latin typeface="Verdana" panose="020B0604030504040204" pitchFamily="34" charset="0"/>
                          <a:ea typeface="Verdana" panose="020B0604030504040204" pitchFamily="34" charset="0"/>
                          <a:cs typeface="Verdana" panose="020B0604030504040204" pitchFamily="34" charset="0"/>
                        </a:rPr>
                        <a:t>15</a:t>
                      </a:r>
                      <a:endParaRPr lang="fr-FR" sz="20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a:txBody>
                  <a:tcPr anchor="ctr">
                    <a:lnR w="28575" cap="flat" cmpd="sng" algn="ctr">
                      <a:solidFill>
                        <a:schemeClr val="accent1"/>
                      </a:solidFill>
                      <a:prstDash val="solid"/>
                      <a:round/>
                      <a:headEnd type="none" w="med" len="med"/>
                      <a:tailEnd type="none" w="med" len="med"/>
                    </a:lnR>
                    <a:noFill/>
                  </a:tcPr>
                </a:tc>
                <a:tc>
                  <a:txBody>
                    <a:bodyPr/>
                    <a:lstStyle/>
                    <a:p>
                      <a:pPr marL="0" marR="0" lvl="0" indent="0" algn="l" defTabSz="685766" rtl="0" eaLnBrk="1" fontAlgn="ctr" latinLnBrk="0" hangingPunct="1">
                        <a:lnSpc>
                          <a:spcPct val="100000"/>
                        </a:lnSpc>
                        <a:spcBef>
                          <a:spcPts val="0"/>
                        </a:spcBef>
                        <a:spcAft>
                          <a:spcPts val="0"/>
                        </a:spcAft>
                        <a:buClrTx/>
                        <a:buSzTx/>
                        <a:buFontTx/>
                        <a:buNone/>
                        <a:tabLst/>
                        <a:defRPr/>
                      </a:pPr>
                      <a:r>
                        <a:rPr lang="fr-FR" sz="1400" b="1" u="none" strike="noStrike" kern="1200" dirty="0" smtClean="0">
                          <a:solidFill>
                            <a:schemeClr val="accent1"/>
                          </a:solidFill>
                          <a:effectLst/>
                          <a:latin typeface="Verdana" panose="020B0604030504040204" pitchFamily="34" charset="0"/>
                          <a:ea typeface="Verdana" panose="020B0604030504040204" pitchFamily="34" charset="0"/>
                          <a:cs typeface="Verdana" panose="020B0604030504040204" pitchFamily="34" charset="0"/>
                        </a:rPr>
                        <a:t>Fermeture des accueils de jour </a:t>
                      </a:r>
                      <a:endParaRPr lang="fr-FR" sz="1400" b="1" u="none" strike="noStrike" kern="1200" dirty="0">
                        <a:solidFill>
                          <a:schemeClr val="accent1"/>
                        </a:solidFill>
                        <a:effectLst/>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accent1"/>
                      </a:solidFill>
                      <a:prstDash val="solid"/>
                      <a:round/>
                      <a:headEnd type="none" w="med" len="med"/>
                      <a:tailEnd type="none" w="med" len="med"/>
                    </a:lnL>
                    <a:lnT w="28575" cap="flat" cmpd="sng" algn="ctr">
                      <a:solidFill>
                        <a:schemeClr val="accent1"/>
                      </a:solidFill>
                      <a:prstDash val="solid"/>
                      <a:round/>
                      <a:headEnd type="none" w="med" len="med"/>
                      <a:tailEnd type="none" w="med" len="med"/>
                    </a:lnT>
                    <a:noFill/>
                  </a:tcPr>
                </a:tc>
                <a:tc>
                  <a:txBody>
                    <a:bodyPr/>
                    <a:lstStyle/>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Fermeture des accueils de jour n’ayant pas d’entrée séparée.</a:t>
                      </a:r>
                    </a:p>
                    <a:p>
                      <a:pPr marL="0" marR="0" lvl="0" indent="0" algn="just" defTabSz="960120"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Nous limitons</a:t>
                      </a:r>
                      <a:r>
                        <a:rPr lang="fr-FR" sz="1100"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l’accueil </a:t>
                      </a:r>
                      <a:r>
                        <a:rPr lang="fr-FR" sz="11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à la moitié de la capacité</a:t>
                      </a:r>
                      <a:r>
                        <a:rPr lang="fr-FR" sz="1100"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autorisée avec un maximum de </a:t>
                      </a:r>
                      <a:r>
                        <a:rPr lang="fr-FR" sz="11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8 à 10 personnes. Les personnes présentant des vulnérabilités particulières (risque de dégradation de l’autonomie, épuisement de l’aidant) seront privilégiées.</a:t>
                      </a:r>
                    </a:p>
                  </a:txBody>
                  <a:tcPr anchor="ctr">
                    <a:lnT w="28575" cap="flat" cmpd="sng" algn="ctr">
                      <a:solidFill>
                        <a:schemeClr val="accent1"/>
                      </a:solidFill>
                      <a:prstDash val="solid"/>
                      <a:round/>
                      <a:headEnd type="none" w="med" len="med"/>
                      <a:tailEnd type="none" w="med" len="med"/>
                    </a:lnT>
                    <a:no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endParaRPr lang="fr-FR" sz="900" kern="1200" dirty="0" smtClean="0">
                        <a:solidFill>
                          <a:schemeClr val="tx2"/>
                        </a:solidFill>
                        <a:latin typeface="Verdana" panose="020B0604030504040204" pitchFamily="34" charset="0"/>
                        <a:ea typeface="Verdana" panose="020B0604030504040204" pitchFamily="34" charset="0"/>
                        <a:cs typeface="Verdana" panose="020B0604030504040204" pitchFamily="34" charset="0"/>
                      </a:endParaRPr>
                    </a:p>
                  </a:txBody>
                  <a:tcPr>
                    <a:lnT w="28575" cap="flat" cmpd="sng" algn="ctr">
                      <a:solidFill>
                        <a:schemeClr val="accent1"/>
                      </a:solidFill>
                      <a:prstDash val="solid"/>
                      <a:round/>
                      <a:headEnd type="none" w="med" len="med"/>
                      <a:tailEnd type="none" w="med" len="med"/>
                    </a:lnT>
                    <a:noFill/>
                  </a:tcPr>
                </a:tc>
              </a:tr>
            </a:tbl>
          </a:graphicData>
        </a:graphic>
      </p:graphicFrame>
      <p:sp>
        <p:nvSpPr>
          <p:cNvPr id="24" name="Titre 2"/>
          <p:cNvSpPr txBox="1">
            <a:spLocks/>
          </p:cNvSpPr>
          <p:nvPr/>
        </p:nvSpPr>
        <p:spPr>
          <a:xfrm>
            <a:off x="1319917" y="426015"/>
            <a:ext cx="7887777" cy="1133397"/>
          </a:xfrm>
          <a:prstGeom prst="rect">
            <a:avLst/>
          </a:prstGeom>
          <a:noFill/>
        </p:spPr>
        <p:txBody>
          <a:bodyPr vert="horz" lIns="128016" tIns="64008" rIns="128016" bIns="64008" rtlCol="0" anchor="ctr">
            <a:noAutofit/>
          </a:bodyPr>
          <a:lstStyle>
            <a:defPPr>
              <a:defRPr lang="fr-FR"/>
            </a:defPPr>
            <a:lvl1pPr defTabSz="685766">
              <a:lnSpc>
                <a:spcPct val="90000"/>
              </a:lnSpc>
              <a:spcBef>
                <a:spcPct val="0"/>
              </a:spcBef>
              <a:buNone/>
              <a:defRPr sz="3200" b="1">
                <a:solidFill>
                  <a:schemeClr val="bg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fr-FR" sz="2000" dirty="0" smtClean="0"/>
              <a:t>Nos </a:t>
            </a:r>
            <a:r>
              <a:rPr lang="fr-FR" sz="2000" dirty="0"/>
              <a:t>15 </a:t>
            </a:r>
            <a:r>
              <a:rPr lang="fr-FR" sz="2000" dirty="0" smtClean="0"/>
              <a:t>engagements en période </a:t>
            </a:r>
            <a:r>
              <a:rPr lang="fr-FR" sz="2000" dirty="0"/>
              <a:t>C</a:t>
            </a:r>
            <a:r>
              <a:rPr lang="fr-FR" sz="2000" dirty="0" smtClean="0"/>
              <a:t>ovid-19 (</a:t>
            </a:r>
            <a:r>
              <a:rPr lang="fr-FR" sz="2000" dirty="0"/>
              <a:t>2</a:t>
            </a:r>
            <a:r>
              <a:rPr lang="fr-FR" sz="2000" dirty="0" smtClean="0"/>
              <a:t>/2 version </a:t>
            </a:r>
            <a:r>
              <a:rPr lang="fr-FR" sz="2000" smtClean="0"/>
              <a:t>au </a:t>
            </a:r>
            <a:r>
              <a:rPr lang="fr-FR" sz="2000" smtClean="0"/>
              <a:t>01/11 </a:t>
            </a:r>
            <a:r>
              <a:rPr lang="fr-FR" sz="2000" dirty="0" smtClean="0"/>
              <a:t>)</a:t>
            </a:r>
            <a:endParaRPr lang="fr-FR" sz="2000" dirty="0"/>
          </a:p>
        </p:txBody>
      </p:sp>
      <p:grpSp>
        <p:nvGrpSpPr>
          <p:cNvPr id="27" name="Groupe 26"/>
          <p:cNvGrpSpPr/>
          <p:nvPr/>
        </p:nvGrpSpPr>
        <p:grpSpPr>
          <a:xfrm>
            <a:off x="8985231" y="5498183"/>
            <a:ext cx="396000" cy="396000"/>
            <a:chOff x="8378475" y="2115466"/>
            <a:chExt cx="756000" cy="755998"/>
          </a:xfrm>
        </p:grpSpPr>
        <p:sp>
          <p:nvSpPr>
            <p:cNvPr id="28" name="Ellipse 27"/>
            <p:cNvSpPr/>
            <p:nvPr/>
          </p:nvSpPr>
          <p:spPr>
            <a:xfrm>
              <a:off x="8378475" y="2115466"/>
              <a:ext cx="756000" cy="755998"/>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29" name="Espace réservé du contenu 5"/>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523001" y="2208051"/>
              <a:ext cx="504000" cy="504001"/>
            </a:xfrm>
            <a:prstGeom prst="rect">
              <a:avLst/>
            </a:prstGeom>
          </p:spPr>
        </p:pic>
      </p:grpSp>
      <p:grpSp>
        <p:nvGrpSpPr>
          <p:cNvPr id="30" name="Groupe 29"/>
          <p:cNvGrpSpPr/>
          <p:nvPr/>
        </p:nvGrpSpPr>
        <p:grpSpPr>
          <a:xfrm>
            <a:off x="8940134" y="7357418"/>
            <a:ext cx="396000" cy="396000"/>
            <a:chOff x="5984625" y="3943261"/>
            <a:chExt cx="540000" cy="540000"/>
          </a:xfrm>
        </p:grpSpPr>
        <p:sp>
          <p:nvSpPr>
            <p:cNvPr id="33" name="Ellipse 32"/>
            <p:cNvSpPr/>
            <p:nvPr/>
          </p:nvSpPr>
          <p:spPr>
            <a:xfrm>
              <a:off x="5984625" y="3943261"/>
              <a:ext cx="540000" cy="540000"/>
            </a:xfrm>
            <a:prstGeom prst="ellipse">
              <a:avLst/>
            </a:prstGeom>
            <a:solidFill>
              <a:schemeClr val="bg1"/>
            </a:solid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35" name="Image 34"/>
            <p:cNvPicPr>
              <a:picLocks noChangeAspect="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074625" y="4046213"/>
              <a:ext cx="360000" cy="360000"/>
            </a:xfrm>
            <a:prstGeom prst="rect">
              <a:avLst/>
            </a:prstGeom>
            <a:ln>
              <a:noFill/>
            </a:ln>
          </p:spPr>
        </p:pic>
      </p:grpSp>
      <p:sp>
        <p:nvSpPr>
          <p:cNvPr id="41" name="Ellipse 40"/>
          <p:cNvSpPr/>
          <p:nvPr/>
        </p:nvSpPr>
        <p:spPr>
          <a:xfrm>
            <a:off x="8936014" y="3572058"/>
            <a:ext cx="396000" cy="396000"/>
          </a:xfrm>
          <a:prstGeom prst="ellipse">
            <a:avLst/>
          </a:prstGeom>
          <a:solidFill>
            <a:schemeClr val="bg1"/>
          </a:solid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42" name="Image 41"/>
          <p:cNvPicPr>
            <a:picLocks noChangeAspect="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987750" y="3646700"/>
            <a:ext cx="286626" cy="286626"/>
          </a:xfrm>
          <a:prstGeom prst="rect">
            <a:avLst/>
          </a:prstGeom>
        </p:spPr>
      </p:pic>
      <p:sp>
        <p:nvSpPr>
          <p:cNvPr id="43" name="Ellipse 42"/>
          <p:cNvSpPr/>
          <p:nvPr/>
        </p:nvSpPr>
        <p:spPr>
          <a:xfrm>
            <a:off x="8934408" y="2227028"/>
            <a:ext cx="396000" cy="39600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44" name="Image 43"/>
          <p:cNvPicPr>
            <a:picLocks noChangeAspect="1"/>
          </p:cNvPicPr>
          <p:nvPr/>
        </p:nvPicPr>
        <p:blipFill>
          <a:blip r:embed="rId6">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010870" y="2294386"/>
            <a:ext cx="256551" cy="256551"/>
          </a:xfrm>
          <a:prstGeom prst="rect">
            <a:avLst/>
          </a:prstGeom>
        </p:spPr>
      </p:pic>
      <p:grpSp>
        <p:nvGrpSpPr>
          <p:cNvPr id="2" name="Groupe 1"/>
          <p:cNvGrpSpPr/>
          <p:nvPr/>
        </p:nvGrpSpPr>
        <p:grpSpPr>
          <a:xfrm>
            <a:off x="8933063" y="9083215"/>
            <a:ext cx="396000" cy="396000"/>
            <a:chOff x="8930358" y="8776555"/>
            <a:chExt cx="396000" cy="396000"/>
          </a:xfrm>
        </p:grpSpPr>
        <p:sp>
          <p:nvSpPr>
            <p:cNvPr id="40" name="Ellipse 39"/>
            <p:cNvSpPr/>
            <p:nvPr/>
          </p:nvSpPr>
          <p:spPr>
            <a:xfrm>
              <a:off x="8930358" y="8776555"/>
              <a:ext cx="396000" cy="39600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45" name="Image 44"/>
            <p:cNvPicPr>
              <a:picLocks noChangeAspect="1"/>
            </p:cNvPicPr>
            <p:nvPr/>
          </p:nvPicPr>
          <p:blipFill>
            <a:blip r:embed="rId7">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996709" y="8823446"/>
              <a:ext cx="282850" cy="282850"/>
            </a:xfrm>
            <a:prstGeom prst="rect">
              <a:avLst/>
            </a:prstGeom>
          </p:spPr>
        </p:pic>
      </p:grpSp>
      <p:sp>
        <p:nvSpPr>
          <p:cNvPr id="52" name="Ellipse 51"/>
          <p:cNvSpPr/>
          <p:nvPr/>
        </p:nvSpPr>
        <p:spPr>
          <a:xfrm>
            <a:off x="8918567" y="10978154"/>
            <a:ext cx="396000" cy="39600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53" name="Image 52"/>
          <p:cNvPicPr>
            <a:picLocks noChangeAspect="1"/>
          </p:cNvPicPr>
          <p:nvPr/>
        </p:nvPicPr>
        <p:blipFill>
          <a:blip r:embed="rId8">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992603" y="11040669"/>
            <a:ext cx="259258" cy="259258"/>
          </a:xfrm>
          <a:prstGeom prst="rect">
            <a:avLst/>
          </a:prstGeom>
        </p:spPr>
      </p:pic>
      <p:sp>
        <p:nvSpPr>
          <p:cNvPr id="54" name="Ellipse 53"/>
          <p:cNvSpPr/>
          <p:nvPr/>
        </p:nvSpPr>
        <p:spPr>
          <a:xfrm>
            <a:off x="8885377" y="9992890"/>
            <a:ext cx="396000" cy="396000"/>
          </a:xfrm>
          <a:prstGeom prst="ellipse">
            <a:avLst/>
          </a:prstGeom>
          <a:solidFill>
            <a:schemeClr val="bg1"/>
          </a:solid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grpSp>
        <p:nvGrpSpPr>
          <p:cNvPr id="55" name="Group 58"/>
          <p:cNvGrpSpPr/>
          <p:nvPr/>
        </p:nvGrpSpPr>
        <p:grpSpPr>
          <a:xfrm>
            <a:off x="8949912" y="10049403"/>
            <a:ext cx="249603" cy="255355"/>
            <a:chOff x="5227211" y="1600446"/>
            <a:chExt cx="884238" cy="869952"/>
          </a:xfrm>
        </p:grpSpPr>
        <p:sp>
          <p:nvSpPr>
            <p:cNvPr id="56" name="Freeform 25"/>
            <p:cNvSpPr>
              <a:spLocks/>
            </p:cNvSpPr>
            <p:nvPr/>
          </p:nvSpPr>
          <p:spPr bwMode="auto">
            <a:xfrm>
              <a:off x="5227211" y="2249734"/>
              <a:ext cx="884238" cy="220664"/>
            </a:xfrm>
            <a:custGeom>
              <a:avLst/>
              <a:gdLst>
                <a:gd name="T0" fmla="*/ 498 w 557"/>
                <a:gd name="T1" fmla="*/ 0 h 139"/>
                <a:gd name="T2" fmla="*/ 523 w 557"/>
                <a:gd name="T3" fmla="*/ 12 h 139"/>
                <a:gd name="T4" fmla="*/ 541 w 557"/>
                <a:gd name="T5" fmla="*/ 25 h 139"/>
                <a:gd name="T6" fmla="*/ 553 w 557"/>
                <a:gd name="T7" fmla="*/ 38 h 139"/>
                <a:gd name="T8" fmla="*/ 557 w 557"/>
                <a:gd name="T9" fmla="*/ 52 h 139"/>
                <a:gd name="T10" fmla="*/ 556 w 557"/>
                <a:gd name="T11" fmla="*/ 62 h 139"/>
                <a:gd name="T12" fmla="*/ 544 w 557"/>
                <a:gd name="T13" fmla="*/ 79 h 139"/>
                <a:gd name="T14" fmla="*/ 523 w 557"/>
                <a:gd name="T15" fmla="*/ 94 h 139"/>
                <a:gd name="T16" fmla="*/ 493 w 557"/>
                <a:gd name="T17" fmla="*/ 107 h 139"/>
                <a:gd name="T18" fmla="*/ 456 w 557"/>
                <a:gd name="T19" fmla="*/ 119 h 139"/>
                <a:gd name="T20" fmla="*/ 412 w 557"/>
                <a:gd name="T21" fmla="*/ 128 h 139"/>
                <a:gd name="T22" fmla="*/ 362 w 557"/>
                <a:gd name="T23" fmla="*/ 135 h 139"/>
                <a:gd name="T24" fmla="*/ 307 w 557"/>
                <a:gd name="T25" fmla="*/ 138 h 139"/>
                <a:gd name="T26" fmla="*/ 279 w 557"/>
                <a:gd name="T27" fmla="*/ 139 h 139"/>
                <a:gd name="T28" fmla="*/ 223 w 557"/>
                <a:gd name="T29" fmla="*/ 136 h 139"/>
                <a:gd name="T30" fmla="*/ 170 w 557"/>
                <a:gd name="T31" fmla="*/ 132 h 139"/>
                <a:gd name="T32" fmla="*/ 123 w 557"/>
                <a:gd name="T33" fmla="*/ 125 h 139"/>
                <a:gd name="T34" fmla="*/ 83 w 557"/>
                <a:gd name="T35" fmla="*/ 114 h 139"/>
                <a:gd name="T36" fmla="*/ 49 w 557"/>
                <a:gd name="T37" fmla="*/ 101 h 139"/>
                <a:gd name="T38" fmla="*/ 22 w 557"/>
                <a:gd name="T39" fmla="*/ 87 h 139"/>
                <a:gd name="T40" fmla="*/ 7 w 557"/>
                <a:gd name="T41" fmla="*/ 71 h 139"/>
                <a:gd name="T42" fmla="*/ 0 w 557"/>
                <a:gd name="T43" fmla="*/ 52 h 139"/>
                <a:gd name="T44" fmla="*/ 1 w 557"/>
                <a:gd name="T45" fmla="*/ 46 h 139"/>
                <a:gd name="T46" fmla="*/ 9 w 557"/>
                <a:gd name="T47" fmla="*/ 31 h 139"/>
                <a:gd name="T48" fmla="*/ 25 w 557"/>
                <a:gd name="T49" fmla="*/ 18 h 139"/>
                <a:gd name="T50" fmla="*/ 46 w 557"/>
                <a:gd name="T51" fmla="*/ 5 h 139"/>
                <a:gd name="T52" fmla="*/ 60 w 557"/>
                <a:gd name="T53" fmla="*/ 0 h 139"/>
                <a:gd name="T54" fmla="*/ 50 w 557"/>
                <a:gd name="T55" fmla="*/ 9 h 139"/>
                <a:gd name="T56" fmla="*/ 46 w 557"/>
                <a:gd name="T57" fmla="*/ 20 h 139"/>
                <a:gd name="T58" fmla="*/ 47 w 557"/>
                <a:gd name="T59" fmla="*/ 26 h 139"/>
                <a:gd name="T60" fmla="*/ 57 w 557"/>
                <a:gd name="T61" fmla="*/ 37 h 139"/>
                <a:gd name="T62" fmla="*/ 74 w 557"/>
                <a:gd name="T63" fmla="*/ 47 h 139"/>
                <a:gd name="T64" fmla="*/ 100 w 557"/>
                <a:gd name="T65" fmla="*/ 56 h 139"/>
                <a:gd name="T66" fmla="*/ 148 w 557"/>
                <a:gd name="T67" fmla="*/ 68 h 139"/>
                <a:gd name="T68" fmla="*/ 232 w 557"/>
                <a:gd name="T69" fmla="*/ 77 h 139"/>
                <a:gd name="T70" fmla="*/ 279 w 557"/>
                <a:gd name="T71" fmla="*/ 77 h 139"/>
                <a:gd name="T72" fmla="*/ 370 w 557"/>
                <a:gd name="T73" fmla="*/ 73 h 139"/>
                <a:gd name="T74" fmla="*/ 443 w 557"/>
                <a:gd name="T75" fmla="*/ 60 h 139"/>
                <a:gd name="T76" fmla="*/ 472 w 557"/>
                <a:gd name="T77" fmla="*/ 52 h 139"/>
                <a:gd name="T78" fmla="*/ 493 w 557"/>
                <a:gd name="T79" fmla="*/ 42 h 139"/>
                <a:gd name="T80" fmla="*/ 507 w 557"/>
                <a:gd name="T81" fmla="*/ 31 h 139"/>
                <a:gd name="T82" fmla="*/ 511 w 557"/>
                <a:gd name="T83" fmla="*/ 20 h 139"/>
                <a:gd name="T84" fmla="*/ 511 w 557"/>
                <a:gd name="T85" fmla="*/ 14 h 139"/>
                <a:gd name="T86" fmla="*/ 503 w 557"/>
                <a:gd name="T87" fmla="*/ 5 h 139"/>
                <a:gd name="T88" fmla="*/ 498 w 557"/>
                <a:gd name="T8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57" h="139">
                  <a:moveTo>
                    <a:pt x="498" y="0"/>
                  </a:moveTo>
                  <a:lnTo>
                    <a:pt x="498" y="0"/>
                  </a:lnTo>
                  <a:lnTo>
                    <a:pt x="511" y="5"/>
                  </a:lnTo>
                  <a:lnTo>
                    <a:pt x="523" y="12"/>
                  </a:lnTo>
                  <a:lnTo>
                    <a:pt x="532" y="18"/>
                  </a:lnTo>
                  <a:lnTo>
                    <a:pt x="541" y="25"/>
                  </a:lnTo>
                  <a:lnTo>
                    <a:pt x="548" y="31"/>
                  </a:lnTo>
                  <a:lnTo>
                    <a:pt x="553" y="38"/>
                  </a:lnTo>
                  <a:lnTo>
                    <a:pt x="556" y="46"/>
                  </a:lnTo>
                  <a:lnTo>
                    <a:pt x="557" y="52"/>
                  </a:lnTo>
                  <a:lnTo>
                    <a:pt x="557" y="52"/>
                  </a:lnTo>
                  <a:lnTo>
                    <a:pt x="556" y="62"/>
                  </a:lnTo>
                  <a:lnTo>
                    <a:pt x="552" y="71"/>
                  </a:lnTo>
                  <a:lnTo>
                    <a:pt x="544" y="79"/>
                  </a:lnTo>
                  <a:lnTo>
                    <a:pt x="535" y="87"/>
                  </a:lnTo>
                  <a:lnTo>
                    <a:pt x="523" y="94"/>
                  </a:lnTo>
                  <a:lnTo>
                    <a:pt x="510" y="101"/>
                  </a:lnTo>
                  <a:lnTo>
                    <a:pt x="493" y="107"/>
                  </a:lnTo>
                  <a:lnTo>
                    <a:pt x="476" y="114"/>
                  </a:lnTo>
                  <a:lnTo>
                    <a:pt x="456" y="119"/>
                  </a:lnTo>
                  <a:lnTo>
                    <a:pt x="434" y="125"/>
                  </a:lnTo>
                  <a:lnTo>
                    <a:pt x="412" y="128"/>
                  </a:lnTo>
                  <a:lnTo>
                    <a:pt x="387" y="132"/>
                  </a:lnTo>
                  <a:lnTo>
                    <a:pt x="362" y="135"/>
                  </a:lnTo>
                  <a:lnTo>
                    <a:pt x="334" y="136"/>
                  </a:lnTo>
                  <a:lnTo>
                    <a:pt x="307" y="138"/>
                  </a:lnTo>
                  <a:lnTo>
                    <a:pt x="279" y="139"/>
                  </a:lnTo>
                  <a:lnTo>
                    <a:pt x="279" y="139"/>
                  </a:lnTo>
                  <a:lnTo>
                    <a:pt x="250" y="138"/>
                  </a:lnTo>
                  <a:lnTo>
                    <a:pt x="223" y="136"/>
                  </a:lnTo>
                  <a:lnTo>
                    <a:pt x="197" y="135"/>
                  </a:lnTo>
                  <a:lnTo>
                    <a:pt x="170" y="132"/>
                  </a:lnTo>
                  <a:lnTo>
                    <a:pt x="147" y="128"/>
                  </a:lnTo>
                  <a:lnTo>
                    <a:pt x="123" y="125"/>
                  </a:lnTo>
                  <a:lnTo>
                    <a:pt x="102" y="119"/>
                  </a:lnTo>
                  <a:lnTo>
                    <a:pt x="83" y="114"/>
                  </a:lnTo>
                  <a:lnTo>
                    <a:pt x="64" y="107"/>
                  </a:lnTo>
                  <a:lnTo>
                    <a:pt x="49" y="101"/>
                  </a:lnTo>
                  <a:lnTo>
                    <a:pt x="34" y="94"/>
                  </a:lnTo>
                  <a:lnTo>
                    <a:pt x="22" y="87"/>
                  </a:lnTo>
                  <a:lnTo>
                    <a:pt x="13" y="79"/>
                  </a:lnTo>
                  <a:lnTo>
                    <a:pt x="7" y="71"/>
                  </a:lnTo>
                  <a:lnTo>
                    <a:pt x="3" y="62"/>
                  </a:lnTo>
                  <a:lnTo>
                    <a:pt x="0" y="52"/>
                  </a:lnTo>
                  <a:lnTo>
                    <a:pt x="0" y="52"/>
                  </a:lnTo>
                  <a:lnTo>
                    <a:pt x="1" y="46"/>
                  </a:lnTo>
                  <a:lnTo>
                    <a:pt x="5" y="38"/>
                  </a:lnTo>
                  <a:lnTo>
                    <a:pt x="9" y="31"/>
                  </a:lnTo>
                  <a:lnTo>
                    <a:pt x="16" y="25"/>
                  </a:lnTo>
                  <a:lnTo>
                    <a:pt x="25" y="18"/>
                  </a:lnTo>
                  <a:lnTo>
                    <a:pt x="36" y="12"/>
                  </a:lnTo>
                  <a:lnTo>
                    <a:pt x="46" y="5"/>
                  </a:lnTo>
                  <a:lnTo>
                    <a:pt x="60" y="0"/>
                  </a:lnTo>
                  <a:lnTo>
                    <a:pt x="60" y="0"/>
                  </a:lnTo>
                  <a:lnTo>
                    <a:pt x="54" y="5"/>
                  </a:lnTo>
                  <a:lnTo>
                    <a:pt x="50" y="9"/>
                  </a:lnTo>
                  <a:lnTo>
                    <a:pt x="47" y="14"/>
                  </a:lnTo>
                  <a:lnTo>
                    <a:pt x="46" y="20"/>
                  </a:lnTo>
                  <a:lnTo>
                    <a:pt x="46" y="20"/>
                  </a:lnTo>
                  <a:lnTo>
                    <a:pt x="47" y="26"/>
                  </a:lnTo>
                  <a:lnTo>
                    <a:pt x="51" y="31"/>
                  </a:lnTo>
                  <a:lnTo>
                    <a:pt x="57" y="37"/>
                  </a:lnTo>
                  <a:lnTo>
                    <a:pt x="64" y="42"/>
                  </a:lnTo>
                  <a:lnTo>
                    <a:pt x="74" y="47"/>
                  </a:lnTo>
                  <a:lnTo>
                    <a:pt x="85" y="52"/>
                  </a:lnTo>
                  <a:lnTo>
                    <a:pt x="100" y="56"/>
                  </a:lnTo>
                  <a:lnTo>
                    <a:pt x="114" y="60"/>
                  </a:lnTo>
                  <a:lnTo>
                    <a:pt x="148" y="68"/>
                  </a:lnTo>
                  <a:lnTo>
                    <a:pt x="189" y="73"/>
                  </a:lnTo>
                  <a:lnTo>
                    <a:pt x="232" y="77"/>
                  </a:lnTo>
                  <a:lnTo>
                    <a:pt x="279" y="77"/>
                  </a:lnTo>
                  <a:lnTo>
                    <a:pt x="279" y="77"/>
                  </a:lnTo>
                  <a:lnTo>
                    <a:pt x="325" y="77"/>
                  </a:lnTo>
                  <a:lnTo>
                    <a:pt x="370" y="73"/>
                  </a:lnTo>
                  <a:lnTo>
                    <a:pt x="409" y="68"/>
                  </a:lnTo>
                  <a:lnTo>
                    <a:pt x="443" y="60"/>
                  </a:lnTo>
                  <a:lnTo>
                    <a:pt x="459" y="56"/>
                  </a:lnTo>
                  <a:lnTo>
                    <a:pt x="472" y="52"/>
                  </a:lnTo>
                  <a:lnTo>
                    <a:pt x="484" y="47"/>
                  </a:lnTo>
                  <a:lnTo>
                    <a:pt x="493" y="42"/>
                  </a:lnTo>
                  <a:lnTo>
                    <a:pt x="501" y="37"/>
                  </a:lnTo>
                  <a:lnTo>
                    <a:pt x="507" y="31"/>
                  </a:lnTo>
                  <a:lnTo>
                    <a:pt x="510" y="26"/>
                  </a:lnTo>
                  <a:lnTo>
                    <a:pt x="511" y="20"/>
                  </a:lnTo>
                  <a:lnTo>
                    <a:pt x="511" y="20"/>
                  </a:lnTo>
                  <a:lnTo>
                    <a:pt x="511" y="14"/>
                  </a:lnTo>
                  <a:lnTo>
                    <a:pt x="508" y="9"/>
                  </a:lnTo>
                  <a:lnTo>
                    <a:pt x="503" y="5"/>
                  </a:lnTo>
                  <a:lnTo>
                    <a:pt x="498" y="0"/>
                  </a:lnTo>
                  <a:lnTo>
                    <a:pt x="498" y="0"/>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7" name="Freeform 26"/>
            <p:cNvSpPr>
              <a:spLocks noEditPoints="1"/>
            </p:cNvSpPr>
            <p:nvPr/>
          </p:nvSpPr>
          <p:spPr bwMode="auto">
            <a:xfrm>
              <a:off x="5352332" y="1600446"/>
              <a:ext cx="684213" cy="731839"/>
            </a:xfrm>
            <a:custGeom>
              <a:avLst/>
              <a:gdLst>
                <a:gd name="T0" fmla="*/ 100 w 431"/>
                <a:gd name="T1" fmla="*/ 24 h 461"/>
                <a:gd name="T2" fmla="*/ 126 w 431"/>
                <a:gd name="T3" fmla="*/ 50 h 461"/>
                <a:gd name="T4" fmla="*/ 128 w 431"/>
                <a:gd name="T5" fmla="*/ 80 h 461"/>
                <a:gd name="T6" fmla="*/ 107 w 431"/>
                <a:gd name="T7" fmla="*/ 112 h 461"/>
                <a:gd name="T8" fmla="*/ 79 w 431"/>
                <a:gd name="T9" fmla="*/ 121 h 461"/>
                <a:gd name="T10" fmla="*/ 43 w 431"/>
                <a:gd name="T11" fmla="*/ 106 h 461"/>
                <a:gd name="T12" fmla="*/ 29 w 431"/>
                <a:gd name="T13" fmla="*/ 70 h 461"/>
                <a:gd name="T14" fmla="*/ 38 w 431"/>
                <a:gd name="T15" fmla="*/ 42 h 461"/>
                <a:gd name="T16" fmla="*/ 69 w 431"/>
                <a:gd name="T17" fmla="*/ 20 h 461"/>
                <a:gd name="T18" fmla="*/ 351 w 431"/>
                <a:gd name="T19" fmla="*/ 20 h 461"/>
                <a:gd name="T20" fmla="*/ 316 w 431"/>
                <a:gd name="T21" fmla="*/ 34 h 461"/>
                <a:gd name="T22" fmla="*/ 301 w 431"/>
                <a:gd name="T23" fmla="*/ 70 h 461"/>
                <a:gd name="T24" fmla="*/ 309 w 431"/>
                <a:gd name="T25" fmla="*/ 99 h 461"/>
                <a:gd name="T26" fmla="*/ 342 w 431"/>
                <a:gd name="T27" fmla="*/ 119 h 461"/>
                <a:gd name="T28" fmla="*/ 371 w 431"/>
                <a:gd name="T29" fmla="*/ 117 h 461"/>
                <a:gd name="T30" fmla="*/ 398 w 431"/>
                <a:gd name="T31" fmla="*/ 89 h 461"/>
                <a:gd name="T32" fmla="*/ 401 w 431"/>
                <a:gd name="T33" fmla="*/ 59 h 461"/>
                <a:gd name="T34" fmla="*/ 380 w 431"/>
                <a:gd name="T35" fmla="*/ 28 h 461"/>
                <a:gd name="T36" fmla="*/ 351 w 431"/>
                <a:gd name="T37" fmla="*/ 20 h 461"/>
                <a:gd name="T38" fmla="*/ 351 w 431"/>
                <a:gd name="T39" fmla="*/ 350 h 461"/>
                <a:gd name="T40" fmla="*/ 405 w 431"/>
                <a:gd name="T41" fmla="*/ 296 h 461"/>
                <a:gd name="T42" fmla="*/ 423 w 431"/>
                <a:gd name="T43" fmla="*/ 278 h 461"/>
                <a:gd name="T44" fmla="*/ 431 w 431"/>
                <a:gd name="T45" fmla="*/ 253 h 461"/>
                <a:gd name="T46" fmla="*/ 427 w 431"/>
                <a:gd name="T47" fmla="*/ 159 h 461"/>
                <a:gd name="T48" fmla="*/ 401 w 431"/>
                <a:gd name="T49" fmla="*/ 134 h 461"/>
                <a:gd name="T50" fmla="*/ 324 w 431"/>
                <a:gd name="T51" fmla="*/ 130 h 461"/>
                <a:gd name="T52" fmla="*/ 321 w 431"/>
                <a:gd name="T53" fmla="*/ 151 h 461"/>
                <a:gd name="T54" fmla="*/ 325 w 431"/>
                <a:gd name="T55" fmla="*/ 256 h 461"/>
                <a:gd name="T56" fmla="*/ 312 w 431"/>
                <a:gd name="T57" fmla="*/ 299 h 461"/>
                <a:gd name="T58" fmla="*/ 216 w 431"/>
                <a:gd name="T59" fmla="*/ 0 h 461"/>
                <a:gd name="T60" fmla="*/ 256 w 431"/>
                <a:gd name="T61" fmla="*/ 17 h 461"/>
                <a:gd name="T62" fmla="*/ 271 w 431"/>
                <a:gd name="T63" fmla="*/ 55 h 461"/>
                <a:gd name="T64" fmla="*/ 262 w 431"/>
                <a:gd name="T65" fmla="*/ 87 h 461"/>
                <a:gd name="T66" fmla="*/ 228 w 431"/>
                <a:gd name="T67" fmla="*/ 110 h 461"/>
                <a:gd name="T68" fmla="*/ 195 w 431"/>
                <a:gd name="T69" fmla="*/ 106 h 461"/>
                <a:gd name="T70" fmla="*/ 166 w 431"/>
                <a:gd name="T71" fmla="*/ 78 h 461"/>
                <a:gd name="T72" fmla="*/ 163 w 431"/>
                <a:gd name="T73" fmla="*/ 45 h 461"/>
                <a:gd name="T74" fmla="*/ 186 w 431"/>
                <a:gd name="T75" fmla="*/ 11 h 461"/>
                <a:gd name="T76" fmla="*/ 216 w 431"/>
                <a:gd name="T77" fmla="*/ 0 h 461"/>
                <a:gd name="T78" fmla="*/ 216 w 431"/>
                <a:gd name="T79" fmla="*/ 361 h 461"/>
                <a:gd name="T80" fmla="*/ 159 w 431"/>
                <a:gd name="T81" fmla="*/ 302 h 461"/>
                <a:gd name="T82" fmla="*/ 139 w 431"/>
                <a:gd name="T83" fmla="*/ 282 h 461"/>
                <a:gd name="T84" fmla="*/ 131 w 431"/>
                <a:gd name="T85" fmla="*/ 256 h 461"/>
                <a:gd name="T86" fmla="*/ 135 w 431"/>
                <a:gd name="T87" fmla="*/ 152 h 461"/>
                <a:gd name="T88" fmla="*/ 163 w 431"/>
                <a:gd name="T89" fmla="*/ 125 h 461"/>
                <a:gd name="T90" fmla="*/ 248 w 431"/>
                <a:gd name="T91" fmla="*/ 121 h 461"/>
                <a:gd name="T92" fmla="*/ 284 w 431"/>
                <a:gd name="T93" fmla="*/ 137 h 461"/>
                <a:gd name="T94" fmla="*/ 300 w 431"/>
                <a:gd name="T95" fmla="*/ 173 h 461"/>
                <a:gd name="T96" fmla="*/ 297 w 431"/>
                <a:gd name="T97" fmla="*/ 270 h 461"/>
                <a:gd name="T98" fmla="*/ 283 w 431"/>
                <a:gd name="T99" fmla="*/ 294 h 461"/>
                <a:gd name="T100" fmla="*/ 130 w 431"/>
                <a:gd name="T101" fmla="*/ 311 h 461"/>
                <a:gd name="T102" fmla="*/ 66 w 431"/>
                <a:gd name="T103" fmla="*/ 443 h 461"/>
                <a:gd name="T104" fmla="*/ 21 w 431"/>
                <a:gd name="T105" fmla="*/ 292 h 461"/>
                <a:gd name="T106" fmla="*/ 4 w 431"/>
                <a:gd name="T107" fmla="*/ 273 h 461"/>
                <a:gd name="T108" fmla="*/ 0 w 431"/>
                <a:gd name="T109" fmla="*/ 177 h 461"/>
                <a:gd name="T110" fmla="*/ 9 w 431"/>
                <a:gd name="T111" fmla="*/ 151 h 461"/>
                <a:gd name="T112" fmla="*/ 39 w 431"/>
                <a:gd name="T113" fmla="*/ 131 h 461"/>
                <a:gd name="T114" fmla="*/ 118 w 431"/>
                <a:gd name="T115" fmla="*/ 131 h 461"/>
                <a:gd name="T116" fmla="*/ 107 w 431"/>
                <a:gd name="T117" fmla="*/ 161 h 461"/>
                <a:gd name="T118" fmla="*/ 106 w 431"/>
                <a:gd name="T119" fmla="*/ 264 h 461"/>
                <a:gd name="T120" fmla="*/ 130 w 431"/>
                <a:gd name="T121" fmla="*/ 311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31" h="461">
                  <a:moveTo>
                    <a:pt x="79" y="20"/>
                  </a:moveTo>
                  <a:lnTo>
                    <a:pt x="79" y="20"/>
                  </a:lnTo>
                  <a:lnTo>
                    <a:pt x="89" y="20"/>
                  </a:lnTo>
                  <a:lnTo>
                    <a:pt x="100" y="24"/>
                  </a:lnTo>
                  <a:lnTo>
                    <a:pt x="107" y="28"/>
                  </a:lnTo>
                  <a:lnTo>
                    <a:pt x="115" y="34"/>
                  </a:lnTo>
                  <a:lnTo>
                    <a:pt x="121" y="42"/>
                  </a:lnTo>
                  <a:lnTo>
                    <a:pt x="126" y="50"/>
                  </a:lnTo>
                  <a:lnTo>
                    <a:pt x="128" y="59"/>
                  </a:lnTo>
                  <a:lnTo>
                    <a:pt x="130" y="70"/>
                  </a:lnTo>
                  <a:lnTo>
                    <a:pt x="130" y="70"/>
                  </a:lnTo>
                  <a:lnTo>
                    <a:pt x="128" y="80"/>
                  </a:lnTo>
                  <a:lnTo>
                    <a:pt x="126" y="89"/>
                  </a:lnTo>
                  <a:lnTo>
                    <a:pt x="121" y="99"/>
                  </a:lnTo>
                  <a:lnTo>
                    <a:pt x="115" y="106"/>
                  </a:lnTo>
                  <a:lnTo>
                    <a:pt x="107" y="112"/>
                  </a:lnTo>
                  <a:lnTo>
                    <a:pt x="100" y="117"/>
                  </a:lnTo>
                  <a:lnTo>
                    <a:pt x="89" y="119"/>
                  </a:lnTo>
                  <a:lnTo>
                    <a:pt x="79" y="121"/>
                  </a:lnTo>
                  <a:lnTo>
                    <a:pt x="79" y="121"/>
                  </a:lnTo>
                  <a:lnTo>
                    <a:pt x="69" y="119"/>
                  </a:lnTo>
                  <a:lnTo>
                    <a:pt x="59" y="117"/>
                  </a:lnTo>
                  <a:lnTo>
                    <a:pt x="51" y="112"/>
                  </a:lnTo>
                  <a:lnTo>
                    <a:pt x="43" y="106"/>
                  </a:lnTo>
                  <a:lnTo>
                    <a:pt x="38" y="99"/>
                  </a:lnTo>
                  <a:lnTo>
                    <a:pt x="33" y="89"/>
                  </a:lnTo>
                  <a:lnTo>
                    <a:pt x="30" y="80"/>
                  </a:lnTo>
                  <a:lnTo>
                    <a:pt x="29" y="70"/>
                  </a:lnTo>
                  <a:lnTo>
                    <a:pt x="29" y="70"/>
                  </a:lnTo>
                  <a:lnTo>
                    <a:pt x="30" y="59"/>
                  </a:lnTo>
                  <a:lnTo>
                    <a:pt x="33" y="50"/>
                  </a:lnTo>
                  <a:lnTo>
                    <a:pt x="38" y="42"/>
                  </a:lnTo>
                  <a:lnTo>
                    <a:pt x="43" y="34"/>
                  </a:lnTo>
                  <a:lnTo>
                    <a:pt x="51" y="28"/>
                  </a:lnTo>
                  <a:lnTo>
                    <a:pt x="59" y="24"/>
                  </a:lnTo>
                  <a:lnTo>
                    <a:pt x="69" y="20"/>
                  </a:lnTo>
                  <a:lnTo>
                    <a:pt x="79" y="20"/>
                  </a:lnTo>
                  <a:lnTo>
                    <a:pt x="79" y="20"/>
                  </a:lnTo>
                  <a:close/>
                  <a:moveTo>
                    <a:pt x="351" y="20"/>
                  </a:moveTo>
                  <a:lnTo>
                    <a:pt x="351" y="20"/>
                  </a:lnTo>
                  <a:lnTo>
                    <a:pt x="342" y="20"/>
                  </a:lnTo>
                  <a:lnTo>
                    <a:pt x="332" y="24"/>
                  </a:lnTo>
                  <a:lnTo>
                    <a:pt x="324" y="28"/>
                  </a:lnTo>
                  <a:lnTo>
                    <a:pt x="316" y="34"/>
                  </a:lnTo>
                  <a:lnTo>
                    <a:pt x="309" y="42"/>
                  </a:lnTo>
                  <a:lnTo>
                    <a:pt x="305" y="50"/>
                  </a:lnTo>
                  <a:lnTo>
                    <a:pt x="301" y="59"/>
                  </a:lnTo>
                  <a:lnTo>
                    <a:pt x="301" y="70"/>
                  </a:lnTo>
                  <a:lnTo>
                    <a:pt x="301" y="70"/>
                  </a:lnTo>
                  <a:lnTo>
                    <a:pt x="301" y="80"/>
                  </a:lnTo>
                  <a:lnTo>
                    <a:pt x="305" y="89"/>
                  </a:lnTo>
                  <a:lnTo>
                    <a:pt x="309" y="99"/>
                  </a:lnTo>
                  <a:lnTo>
                    <a:pt x="316" y="106"/>
                  </a:lnTo>
                  <a:lnTo>
                    <a:pt x="324" y="112"/>
                  </a:lnTo>
                  <a:lnTo>
                    <a:pt x="332" y="117"/>
                  </a:lnTo>
                  <a:lnTo>
                    <a:pt x="342" y="119"/>
                  </a:lnTo>
                  <a:lnTo>
                    <a:pt x="351" y="121"/>
                  </a:lnTo>
                  <a:lnTo>
                    <a:pt x="351" y="121"/>
                  </a:lnTo>
                  <a:lnTo>
                    <a:pt x="362" y="119"/>
                  </a:lnTo>
                  <a:lnTo>
                    <a:pt x="371" y="117"/>
                  </a:lnTo>
                  <a:lnTo>
                    <a:pt x="380" y="112"/>
                  </a:lnTo>
                  <a:lnTo>
                    <a:pt x="388" y="106"/>
                  </a:lnTo>
                  <a:lnTo>
                    <a:pt x="393" y="99"/>
                  </a:lnTo>
                  <a:lnTo>
                    <a:pt x="398" y="89"/>
                  </a:lnTo>
                  <a:lnTo>
                    <a:pt x="401" y="80"/>
                  </a:lnTo>
                  <a:lnTo>
                    <a:pt x="402" y="70"/>
                  </a:lnTo>
                  <a:lnTo>
                    <a:pt x="402" y="70"/>
                  </a:lnTo>
                  <a:lnTo>
                    <a:pt x="401" y="59"/>
                  </a:lnTo>
                  <a:lnTo>
                    <a:pt x="398" y="50"/>
                  </a:lnTo>
                  <a:lnTo>
                    <a:pt x="393" y="42"/>
                  </a:lnTo>
                  <a:lnTo>
                    <a:pt x="388" y="34"/>
                  </a:lnTo>
                  <a:lnTo>
                    <a:pt x="380" y="28"/>
                  </a:lnTo>
                  <a:lnTo>
                    <a:pt x="371" y="24"/>
                  </a:lnTo>
                  <a:lnTo>
                    <a:pt x="362" y="20"/>
                  </a:lnTo>
                  <a:lnTo>
                    <a:pt x="351" y="20"/>
                  </a:lnTo>
                  <a:lnTo>
                    <a:pt x="351" y="20"/>
                  </a:lnTo>
                  <a:close/>
                  <a:moveTo>
                    <a:pt x="301" y="311"/>
                  </a:moveTo>
                  <a:lnTo>
                    <a:pt x="301" y="443"/>
                  </a:lnTo>
                  <a:lnTo>
                    <a:pt x="337" y="443"/>
                  </a:lnTo>
                  <a:lnTo>
                    <a:pt x="351" y="350"/>
                  </a:lnTo>
                  <a:lnTo>
                    <a:pt x="366" y="443"/>
                  </a:lnTo>
                  <a:lnTo>
                    <a:pt x="405" y="443"/>
                  </a:lnTo>
                  <a:lnTo>
                    <a:pt x="405" y="296"/>
                  </a:lnTo>
                  <a:lnTo>
                    <a:pt x="405" y="296"/>
                  </a:lnTo>
                  <a:lnTo>
                    <a:pt x="410" y="292"/>
                  </a:lnTo>
                  <a:lnTo>
                    <a:pt x="415" y="288"/>
                  </a:lnTo>
                  <a:lnTo>
                    <a:pt x="419" y="283"/>
                  </a:lnTo>
                  <a:lnTo>
                    <a:pt x="423" y="278"/>
                  </a:lnTo>
                  <a:lnTo>
                    <a:pt x="426" y="273"/>
                  </a:lnTo>
                  <a:lnTo>
                    <a:pt x="428" y="266"/>
                  </a:lnTo>
                  <a:lnTo>
                    <a:pt x="430" y="260"/>
                  </a:lnTo>
                  <a:lnTo>
                    <a:pt x="431" y="253"/>
                  </a:lnTo>
                  <a:lnTo>
                    <a:pt x="431" y="177"/>
                  </a:lnTo>
                  <a:lnTo>
                    <a:pt x="431" y="177"/>
                  </a:lnTo>
                  <a:lnTo>
                    <a:pt x="430" y="168"/>
                  </a:lnTo>
                  <a:lnTo>
                    <a:pt x="427" y="159"/>
                  </a:lnTo>
                  <a:lnTo>
                    <a:pt x="422" y="151"/>
                  </a:lnTo>
                  <a:lnTo>
                    <a:pt x="417" y="144"/>
                  </a:lnTo>
                  <a:lnTo>
                    <a:pt x="409" y="138"/>
                  </a:lnTo>
                  <a:lnTo>
                    <a:pt x="401" y="134"/>
                  </a:lnTo>
                  <a:lnTo>
                    <a:pt x="392" y="131"/>
                  </a:lnTo>
                  <a:lnTo>
                    <a:pt x="383" y="130"/>
                  </a:lnTo>
                  <a:lnTo>
                    <a:pt x="324" y="130"/>
                  </a:lnTo>
                  <a:lnTo>
                    <a:pt x="324" y="130"/>
                  </a:lnTo>
                  <a:lnTo>
                    <a:pt x="312" y="131"/>
                  </a:lnTo>
                  <a:lnTo>
                    <a:pt x="312" y="131"/>
                  </a:lnTo>
                  <a:lnTo>
                    <a:pt x="317" y="140"/>
                  </a:lnTo>
                  <a:lnTo>
                    <a:pt x="321" y="151"/>
                  </a:lnTo>
                  <a:lnTo>
                    <a:pt x="324" y="161"/>
                  </a:lnTo>
                  <a:lnTo>
                    <a:pt x="325" y="173"/>
                  </a:lnTo>
                  <a:lnTo>
                    <a:pt x="325" y="256"/>
                  </a:lnTo>
                  <a:lnTo>
                    <a:pt x="325" y="256"/>
                  </a:lnTo>
                  <a:lnTo>
                    <a:pt x="325" y="264"/>
                  </a:lnTo>
                  <a:lnTo>
                    <a:pt x="324" y="270"/>
                  </a:lnTo>
                  <a:lnTo>
                    <a:pt x="318" y="285"/>
                  </a:lnTo>
                  <a:lnTo>
                    <a:pt x="312" y="299"/>
                  </a:lnTo>
                  <a:lnTo>
                    <a:pt x="301" y="311"/>
                  </a:lnTo>
                  <a:lnTo>
                    <a:pt x="301" y="311"/>
                  </a:lnTo>
                  <a:close/>
                  <a:moveTo>
                    <a:pt x="216" y="0"/>
                  </a:moveTo>
                  <a:lnTo>
                    <a:pt x="216" y="0"/>
                  </a:lnTo>
                  <a:lnTo>
                    <a:pt x="228" y="2"/>
                  </a:lnTo>
                  <a:lnTo>
                    <a:pt x="238" y="5"/>
                  </a:lnTo>
                  <a:lnTo>
                    <a:pt x="248" y="11"/>
                  </a:lnTo>
                  <a:lnTo>
                    <a:pt x="256" y="17"/>
                  </a:lnTo>
                  <a:lnTo>
                    <a:pt x="262" y="25"/>
                  </a:lnTo>
                  <a:lnTo>
                    <a:pt x="267" y="34"/>
                  </a:lnTo>
                  <a:lnTo>
                    <a:pt x="270" y="45"/>
                  </a:lnTo>
                  <a:lnTo>
                    <a:pt x="271" y="55"/>
                  </a:lnTo>
                  <a:lnTo>
                    <a:pt x="271" y="55"/>
                  </a:lnTo>
                  <a:lnTo>
                    <a:pt x="270" y="67"/>
                  </a:lnTo>
                  <a:lnTo>
                    <a:pt x="267" y="78"/>
                  </a:lnTo>
                  <a:lnTo>
                    <a:pt x="262" y="87"/>
                  </a:lnTo>
                  <a:lnTo>
                    <a:pt x="256" y="95"/>
                  </a:lnTo>
                  <a:lnTo>
                    <a:pt x="248" y="101"/>
                  </a:lnTo>
                  <a:lnTo>
                    <a:pt x="238" y="106"/>
                  </a:lnTo>
                  <a:lnTo>
                    <a:pt x="228" y="110"/>
                  </a:lnTo>
                  <a:lnTo>
                    <a:pt x="216" y="110"/>
                  </a:lnTo>
                  <a:lnTo>
                    <a:pt x="216" y="110"/>
                  </a:lnTo>
                  <a:lnTo>
                    <a:pt x="206" y="110"/>
                  </a:lnTo>
                  <a:lnTo>
                    <a:pt x="195" y="106"/>
                  </a:lnTo>
                  <a:lnTo>
                    <a:pt x="186" y="101"/>
                  </a:lnTo>
                  <a:lnTo>
                    <a:pt x="178" y="95"/>
                  </a:lnTo>
                  <a:lnTo>
                    <a:pt x="172" y="87"/>
                  </a:lnTo>
                  <a:lnTo>
                    <a:pt x="166" y="78"/>
                  </a:lnTo>
                  <a:lnTo>
                    <a:pt x="163" y="67"/>
                  </a:lnTo>
                  <a:lnTo>
                    <a:pt x="161" y="55"/>
                  </a:lnTo>
                  <a:lnTo>
                    <a:pt x="161" y="55"/>
                  </a:lnTo>
                  <a:lnTo>
                    <a:pt x="163" y="45"/>
                  </a:lnTo>
                  <a:lnTo>
                    <a:pt x="166" y="34"/>
                  </a:lnTo>
                  <a:lnTo>
                    <a:pt x="172" y="25"/>
                  </a:lnTo>
                  <a:lnTo>
                    <a:pt x="178" y="17"/>
                  </a:lnTo>
                  <a:lnTo>
                    <a:pt x="186" y="11"/>
                  </a:lnTo>
                  <a:lnTo>
                    <a:pt x="195" y="5"/>
                  </a:lnTo>
                  <a:lnTo>
                    <a:pt x="206" y="2"/>
                  </a:lnTo>
                  <a:lnTo>
                    <a:pt x="216" y="0"/>
                  </a:lnTo>
                  <a:lnTo>
                    <a:pt x="216" y="0"/>
                  </a:lnTo>
                  <a:close/>
                  <a:moveTo>
                    <a:pt x="271" y="302"/>
                  </a:moveTo>
                  <a:lnTo>
                    <a:pt x="271" y="461"/>
                  </a:lnTo>
                  <a:lnTo>
                    <a:pt x="232" y="461"/>
                  </a:lnTo>
                  <a:lnTo>
                    <a:pt x="216" y="361"/>
                  </a:lnTo>
                  <a:lnTo>
                    <a:pt x="202" y="461"/>
                  </a:lnTo>
                  <a:lnTo>
                    <a:pt x="159" y="461"/>
                  </a:lnTo>
                  <a:lnTo>
                    <a:pt x="159" y="302"/>
                  </a:lnTo>
                  <a:lnTo>
                    <a:pt x="159" y="302"/>
                  </a:lnTo>
                  <a:lnTo>
                    <a:pt x="153" y="298"/>
                  </a:lnTo>
                  <a:lnTo>
                    <a:pt x="148" y="294"/>
                  </a:lnTo>
                  <a:lnTo>
                    <a:pt x="143" y="288"/>
                  </a:lnTo>
                  <a:lnTo>
                    <a:pt x="139" y="282"/>
                  </a:lnTo>
                  <a:lnTo>
                    <a:pt x="135" y="277"/>
                  </a:lnTo>
                  <a:lnTo>
                    <a:pt x="132" y="270"/>
                  </a:lnTo>
                  <a:lnTo>
                    <a:pt x="131" y="262"/>
                  </a:lnTo>
                  <a:lnTo>
                    <a:pt x="131" y="256"/>
                  </a:lnTo>
                  <a:lnTo>
                    <a:pt x="131" y="173"/>
                  </a:lnTo>
                  <a:lnTo>
                    <a:pt x="131" y="173"/>
                  </a:lnTo>
                  <a:lnTo>
                    <a:pt x="132" y="163"/>
                  </a:lnTo>
                  <a:lnTo>
                    <a:pt x="135" y="152"/>
                  </a:lnTo>
                  <a:lnTo>
                    <a:pt x="140" y="144"/>
                  </a:lnTo>
                  <a:lnTo>
                    <a:pt x="145" y="137"/>
                  </a:lnTo>
                  <a:lnTo>
                    <a:pt x="153" y="130"/>
                  </a:lnTo>
                  <a:lnTo>
                    <a:pt x="163" y="125"/>
                  </a:lnTo>
                  <a:lnTo>
                    <a:pt x="173" y="122"/>
                  </a:lnTo>
                  <a:lnTo>
                    <a:pt x="183" y="121"/>
                  </a:lnTo>
                  <a:lnTo>
                    <a:pt x="248" y="121"/>
                  </a:lnTo>
                  <a:lnTo>
                    <a:pt x="248" y="121"/>
                  </a:lnTo>
                  <a:lnTo>
                    <a:pt x="258" y="122"/>
                  </a:lnTo>
                  <a:lnTo>
                    <a:pt x="267" y="125"/>
                  </a:lnTo>
                  <a:lnTo>
                    <a:pt x="276" y="130"/>
                  </a:lnTo>
                  <a:lnTo>
                    <a:pt x="284" y="137"/>
                  </a:lnTo>
                  <a:lnTo>
                    <a:pt x="291" y="144"/>
                  </a:lnTo>
                  <a:lnTo>
                    <a:pt x="295" y="152"/>
                  </a:lnTo>
                  <a:lnTo>
                    <a:pt x="299" y="163"/>
                  </a:lnTo>
                  <a:lnTo>
                    <a:pt x="300" y="173"/>
                  </a:lnTo>
                  <a:lnTo>
                    <a:pt x="300" y="256"/>
                  </a:lnTo>
                  <a:lnTo>
                    <a:pt x="300" y="256"/>
                  </a:lnTo>
                  <a:lnTo>
                    <a:pt x="299" y="262"/>
                  </a:lnTo>
                  <a:lnTo>
                    <a:pt x="297" y="270"/>
                  </a:lnTo>
                  <a:lnTo>
                    <a:pt x="295" y="277"/>
                  </a:lnTo>
                  <a:lnTo>
                    <a:pt x="291" y="283"/>
                  </a:lnTo>
                  <a:lnTo>
                    <a:pt x="287" y="288"/>
                  </a:lnTo>
                  <a:lnTo>
                    <a:pt x="283" y="294"/>
                  </a:lnTo>
                  <a:lnTo>
                    <a:pt x="276" y="298"/>
                  </a:lnTo>
                  <a:lnTo>
                    <a:pt x="271" y="302"/>
                  </a:lnTo>
                  <a:lnTo>
                    <a:pt x="271" y="302"/>
                  </a:lnTo>
                  <a:close/>
                  <a:moveTo>
                    <a:pt x="130" y="311"/>
                  </a:moveTo>
                  <a:lnTo>
                    <a:pt x="130" y="443"/>
                  </a:lnTo>
                  <a:lnTo>
                    <a:pt x="93" y="443"/>
                  </a:lnTo>
                  <a:lnTo>
                    <a:pt x="80" y="350"/>
                  </a:lnTo>
                  <a:lnTo>
                    <a:pt x="66" y="443"/>
                  </a:lnTo>
                  <a:lnTo>
                    <a:pt x="26" y="443"/>
                  </a:lnTo>
                  <a:lnTo>
                    <a:pt x="26" y="296"/>
                  </a:lnTo>
                  <a:lnTo>
                    <a:pt x="26" y="296"/>
                  </a:lnTo>
                  <a:lnTo>
                    <a:pt x="21" y="292"/>
                  </a:lnTo>
                  <a:lnTo>
                    <a:pt x="16" y="288"/>
                  </a:lnTo>
                  <a:lnTo>
                    <a:pt x="12" y="283"/>
                  </a:lnTo>
                  <a:lnTo>
                    <a:pt x="8" y="278"/>
                  </a:lnTo>
                  <a:lnTo>
                    <a:pt x="4" y="273"/>
                  </a:lnTo>
                  <a:lnTo>
                    <a:pt x="3" y="266"/>
                  </a:lnTo>
                  <a:lnTo>
                    <a:pt x="1" y="260"/>
                  </a:lnTo>
                  <a:lnTo>
                    <a:pt x="0" y="253"/>
                  </a:lnTo>
                  <a:lnTo>
                    <a:pt x="0" y="177"/>
                  </a:lnTo>
                  <a:lnTo>
                    <a:pt x="0" y="177"/>
                  </a:lnTo>
                  <a:lnTo>
                    <a:pt x="1" y="168"/>
                  </a:lnTo>
                  <a:lnTo>
                    <a:pt x="4" y="159"/>
                  </a:lnTo>
                  <a:lnTo>
                    <a:pt x="9" y="151"/>
                  </a:lnTo>
                  <a:lnTo>
                    <a:pt x="14" y="144"/>
                  </a:lnTo>
                  <a:lnTo>
                    <a:pt x="21" y="138"/>
                  </a:lnTo>
                  <a:lnTo>
                    <a:pt x="30" y="134"/>
                  </a:lnTo>
                  <a:lnTo>
                    <a:pt x="39" y="131"/>
                  </a:lnTo>
                  <a:lnTo>
                    <a:pt x="49" y="130"/>
                  </a:lnTo>
                  <a:lnTo>
                    <a:pt x="107" y="130"/>
                  </a:lnTo>
                  <a:lnTo>
                    <a:pt x="107" y="130"/>
                  </a:lnTo>
                  <a:lnTo>
                    <a:pt x="118" y="131"/>
                  </a:lnTo>
                  <a:lnTo>
                    <a:pt x="118" y="131"/>
                  </a:lnTo>
                  <a:lnTo>
                    <a:pt x="113" y="140"/>
                  </a:lnTo>
                  <a:lnTo>
                    <a:pt x="109" y="151"/>
                  </a:lnTo>
                  <a:lnTo>
                    <a:pt x="107" y="161"/>
                  </a:lnTo>
                  <a:lnTo>
                    <a:pt x="106" y="173"/>
                  </a:lnTo>
                  <a:lnTo>
                    <a:pt x="106" y="256"/>
                  </a:lnTo>
                  <a:lnTo>
                    <a:pt x="106" y="256"/>
                  </a:lnTo>
                  <a:lnTo>
                    <a:pt x="106" y="264"/>
                  </a:lnTo>
                  <a:lnTo>
                    <a:pt x="107" y="270"/>
                  </a:lnTo>
                  <a:lnTo>
                    <a:pt x="113" y="285"/>
                  </a:lnTo>
                  <a:lnTo>
                    <a:pt x="119" y="299"/>
                  </a:lnTo>
                  <a:lnTo>
                    <a:pt x="130" y="311"/>
                  </a:lnTo>
                  <a:lnTo>
                    <a:pt x="130" y="311"/>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grpSp>
        <p:nvGrpSpPr>
          <p:cNvPr id="58" name="Groupe 57"/>
          <p:cNvGrpSpPr/>
          <p:nvPr/>
        </p:nvGrpSpPr>
        <p:grpSpPr>
          <a:xfrm>
            <a:off x="8922760" y="1515353"/>
            <a:ext cx="396000" cy="396000"/>
            <a:chOff x="8393032" y="2515601"/>
            <a:chExt cx="756000" cy="756000"/>
          </a:xfrm>
        </p:grpSpPr>
        <p:sp>
          <p:nvSpPr>
            <p:cNvPr id="59" name="Ellipse 58"/>
            <p:cNvSpPr/>
            <p:nvPr/>
          </p:nvSpPr>
          <p:spPr>
            <a:xfrm>
              <a:off x="8393032" y="2515601"/>
              <a:ext cx="756000" cy="756000"/>
            </a:xfrm>
            <a:prstGeom prst="ellipse">
              <a:avLst/>
            </a:prstGeom>
            <a:solidFill>
              <a:schemeClr val="bg1"/>
            </a:solid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528"/>
            </a:p>
          </p:txBody>
        </p:sp>
        <p:pic>
          <p:nvPicPr>
            <p:cNvPr id="60" name="Image 59"/>
            <p:cNvPicPr>
              <a:picLocks noChangeAspect="1"/>
            </p:cNvPicPr>
            <p:nvPr/>
          </p:nvPicPr>
          <p:blipFill>
            <a:blip r:embed="rId9">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8535765" y="2648980"/>
              <a:ext cx="454524" cy="454524"/>
            </a:xfrm>
            <a:prstGeom prst="rect">
              <a:avLst/>
            </a:prstGeom>
          </p:spPr>
        </p:pic>
      </p:grpSp>
    </p:spTree>
    <p:extLst>
      <p:ext uri="{BB962C8B-B14F-4D97-AF65-F5344CB8AC3E}">
        <p14:creationId xmlns:p14="http://schemas.microsoft.com/office/powerpoint/2010/main" val="1758112542"/>
      </p:ext>
    </p:extLst>
  </p:cSld>
  <p:clrMapOvr>
    <a:masterClrMapping/>
  </p:clrMapOvr>
</p:sld>
</file>

<file path=ppt/theme/theme1.xml><?xml version="1.0" encoding="utf-8"?>
<a:theme xmlns:a="http://schemas.openxmlformats.org/drawingml/2006/main" name="Thème Office">
  <a:themeElements>
    <a:clrScheme name="Fondation Partage et Vie">
      <a:dk1>
        <a:sysClr val="windowText" lastClr="000000"/>
      </a:dk1>
      <a:lt1>
        <a:sysClr val="window" lastClr="FFFFFF"/>
      </a:lt1>
      <a:dk2>
        <a:srgbClr val="264652"/>
      </a:dk2>
      <a:lt2>
        <a:srgbClr val="CFDAE1"/>
      </a:lt2>
      <a:accent1>
        <a:srgbClr val="E73157"/>
      </a:accent1>
      <a:accent2>
        <a:srgbClr val="00A5C8"/>
      </a:accent2>
      <a:accent3>
        <a:srgbClr val="95377A"/>
      </a:accent3>
      <a:accent4>
        <a:srgbClr val="50AE4A"/>
      </a:accent4>
      <a:accent5>
        <a:srgbClr val="FBB900"/>
      </a:accent5>
      <a:accent6>
        <a:srgbClr val="264652"/>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6367</TotalTime>
  <Words>1175</Words>
  <Application>Microsoft Office PowerPoint</Application>
  <PresentationFormat>A3 (297 x 420 mm)</PresentationFormat>
  <Paragraphs>76</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Verdana</vt:lpstr>
      <vt:lpstr>Wingdings</vt:lpstr>
      <vt:lpstr>Thème Office</vt:lpstr>
      <vt:lpstr>Présentation PowerPoint</vt:lpstr>
      <vt:lpstr>Présentation PowerPoint</vt:lpstr>
    </vt:vector>
  </TitlesOfParts>
  <Company>Fondation Partage et Vie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adeline COUSTY</dc:creator>
  <cp:lastModifiedBy>COUSTY Adeline</cp:lastModifiedBy>
  <cp:revision>117</cp:revision>
  <dcterms:created xsi:type="dcterms:W3CDTF">2020-05-18T09:14:55Z</dcterms:created>
  <dcterms:modified xsi:type="dcterms:W3CDTF">2020-11-03T13:12:41Z</dcterms:modified>
</cp:coreProperties>
</file>